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
  </p:notesMasterIdLst>
  <p:sldIdLst>
    <p:sldId id="256" r:id="rId2"/>
    <p:sldId id="257" r:id="rId3"/>
    <p:sldId id="260" r:id="rId4"/>
    <p:sldId id="259" r:id="rId5"/>
    <p:sldId id="262" r:id="rId6"/>
    <p:sldId id="263" r:id="rId7"/>
    <p:sldId id="26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74" autoAdjust="0"/>
  </p:normalViewPr>
  <p:slideViewPr>
    <p:cSldViewPr snapToGrid="0">
      <p:cViewPr varScale="1">
        <p:scale>
          <a:sx n="93" d="100"/>
          <a:sy n="93" d="100"/>
        </p:scale>
        <p:origin x="1236"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F622E-505A-4560-BF89-15D5C27123B3}" type="datetimeFigureOut">
              <a:rPr lang="de-DE" smtClean="0"/>
              <a:t>14.02.2025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9CD4A-8B28-4003-8966-D8CCADBBA144}" type="slidenum">
              <a:rPr lang="de-DE" smtClean="0"/>
              <a:t>‹Nr.›</a:t>
            </a:fld>
            <a:endParaRPr lang="de-DE"/>
          </a:p>
        </p:txBody>
      </p:sp>
    </p:spTree>
    <p:extLst>
      <p:ext uri="{BB962C8B-B14F-4D97-AF65-F5344CB8AC3E}">
        <p14:creationId xmlns:p14="http://schemas.microsoft.com/office/powerpoint/2010/main" val="3889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Hello everybody!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I will now talk about the project VerbaAlpina and its handling of its core project data after the end of the project funding.</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1</a:t>
            </a:fld>
            <a:endParaRPr lang="de-DE"/>
          </a:p>
        </p:txBody>
      </p:sp>
    </p:spTree>
    <p:extLst>
      <p:ext uri="{BB962C8B-B14F-4D97-AF65-F5344CB8AC3E}">
        <p14:creationId xmlns:p14="http://schemas.microsoft.com/office/powerpoint/2010/main" val="220268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What is VerbaAlpina about? To put it simply: The project collected words that are used in the Alps to designate specific concepts that are typical for that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usage and meaning of a word can differ from location to location, and its meaning and geographical distribution can change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Therefore, a complex multidimensional dataset emerged. In fact, VerbaAlpina is a dictionary and a linguistic atlas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To ensure stability and citability the dataset was versioned every six months throughout the funding period. The latest version represents the state as of the end of 2023. For data visualization, we developed a technically sophisticated interactive online map.</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2</a:t>
            </a:fld>
            <a:endParaRPr lang="de-DE"/>
          </a:p>
        </p:txBody>
      </p:sp>
    </p:spTree>
    <p:extLst>
      <p:ext uri="{BB962C8B-B14F-4D97-AF65-F5344CB8AC3E}">
        <p14:creationId xmlns:p14="http://schemas.microsoft.com/office/powerpoint/2010/main" val="9993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core dataset of VerbaAlpina is very granular. Every single item - be it a word, a concept, or a location - can be precisely referenced by an ID and a corresponding internet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All individual items are linked within the project dataset and, where possible, also to external norm data systems such as Wikidata, GeoNames or online dictionaries. </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endParaRPr lang="de-DE"/>
          </a:p>
        </p:txBody>
      </p:sp>
      <p:sp>
        <p:nvSpPr>
          <p:cNvPr id="4" name="Foliennummernplatzhalter 3"/>
          <p:cNvSpPr>
            <a:spLocks noGrp="1"/>
          </p:cNvSpPr>
          <p:nvPr>
            <p:ph type="sldNum" sz="quarter" idx="5"/>
          </p:nvPr>
        </p:nvSpPr>
        <p:spPr/>
        <p:txBody>
          <a:bodyPr/>
          <a:lstStyle/>
          <a:p>
            <a:fld id="{CA59CD4A-8B28-4003-8966-D8CCADBBA144}" type="slidenum">
              <a:rPr lang="de-DE" smtClean="0"/>
              <a:t>3</a:t>
            </a:fld>
            <a:endParaRPr lang="de-DE"/>
          </a:p>
        </p:txBody>
      </p:sp>
    </p:spTree>
    <p:extLst>
      <p:ext uri="{BB962C8B-B14F-4D97-AF65-F5344CB8AC3E}">
        <p14:creationId xmlns:p14="http://schemas.microsoft.com/office/powerpoint/2010/main" val="300748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VerbaAlpina was funded as a long term project by the German Research Fund DFG from 2014 to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Like every other third-party funded project also VerbaAlpina had to face the question what would happen to its core project data after the funding ended. The project’s legacy exclusively consists of electronic data. Almost nothing was published on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Electronic data requires continuous maintenance and depends on staff and infrastructure. VerbaAlpina chose the university library as the future caretaker. The library seems ideal, as it has an indefinite lifespan and provides the necessary expertise and infrastructure. For centuries, the libraries have been responsible for preserving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data transfer was organised and conducted in close cooperation between the ITG and the library. At the library, the data was ingested into the system “Discover”.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So far, preserving the project’s multifold and complex interfaces of the project remains an unsolved problem.</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4</a:t>
            </a:fld>
            <a:endParaRPr lang="de-DE"/>
          </a:p>
        </p:txBody>
      </p:sp>
    </p:spTree>
    <p:extLst>
      <p:ext uri="{BB962C8B-B14F-4D97-AF65-F5344CB8AC3E}">
        <p14:creationId xmlns:p14="http://schemas.microsoft.com/office/powerpoint/2010/main" val="118599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Within Discover, the VerbaAlpina project data has retained its fine granularity. Each record is assigned an individual persistent identifier (PID) and can be precisely referenced via a stable URL. Upon request, also a DOI is made available for each record. This applies to all the central entities – whether the words, the concepts or the locations. Thanks to the stability and reliability of the university library, these links are likely to remain functional for a very long time.</a:t>
            </a:r>
          </a:p>
          <a:p>
            <a:pPr>
              <a:lnSpc>
                <a:spcPct val="107000"/>
              </a:lnSpc>
              <a:spcAft>
                <a:spcPts val="800"/>
              </a:spcAft>
            </a:pP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Each record’s interface displays all the metadata associated with the selected item. All the internal and external correlations are also preserved. Interactive links direct users to the corresponding web pages. For example, clicking on the keyword “BUTTER” on the displayed record opens the corresponding web page within Discover. There, with shifted focus, all data corresponding to the key word BUTTER is displayed.</a:t>
            </a:r>
          </a:p>
          <a:p>
            <a:pPr>
              <a:lnSpc>
                <a:spcPct val="107000"/>
              </a:lnSpc>
              <a:spcAft>
                <a:spcPts val="800"/>
              </a:spcAft>
            </a:pP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dataset is structured into three levels with varying granularity. Level 1 encompasses the entire dataset of a VerbaAlpina version. At each level data can be downloaded in CSV format.</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Discover is a relatively new service. The university library and the ITG maintain close and regular contact to continuously improve the service and address emerging issues or existing errors.</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5</a:t>
            </a:fld>
            <a:endParaRPr lang="de-DE"/>
          </a:p>
        </p:txBody>
      </p:sp>
    </p:spTree>
    <p:extLst>
      <p:ext uri="{BB962C8B-B14F-4D97-AF65-F5344CB8AC3E}">
        <p14:creationId xmlns:p14="http://schemas.microsoft.com/office/powerpoint/2010/main" val="177004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Here are the key takeaways:</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endParaRPr lang="de-DE" sz="1800"/>
          </a:p>
          <a:p>
            <a:pPr marL="342900" indent="-342900">
              <a:buFont typeface="+mj-lt"/>
              <a:buAutoNum type="arabicPeriod"/>
            </a:pPr>
            <a:r>
              <a:rPr lang="de-DE" sz="1800"/>
              <a:t>Electronic project data MUST remain stable and accessible indefinitely</a:t>
            </a:r>
          </a:p>
          <a:p>
            <a:pPr marL="342900" indent="-342900">
              <a:buFont typeface="+mj-lt"/>
              <a:buAutoNum type="arabicPeriod"/>
            </a:pPr>
            <a:r>
              <a:rPr lang="de-DE" sz="1800"/>
              <a:t>If applicable, project data should be highly granular and accessible via stable URLs</a:t>
            </a:r>
          </a:p>
          <a:p>
            <a:pPr marL="342900" indent="-342900">
              <a:buFont typeface="+mj-lt"/>
              <a:buAutoNum type="arabicPeriod"/>
            </a:pPr>
            <a:r>
              <a:rPr lang="de-DE" sz="1800"/>
              <a:t>An institution responsible for maintaining the data is indispensable</a:t>
            </a:r>
          </a:p>
          <a:p>
            <a:pPr marL="342900" indent="-342900">
              <a:buFont typeface="+mj-lt"/>
              <a:buAutoNum type="arabicPeriod"/>
            </a:pPr>
            <a:r>
              <a:rPr lang="de-DE" sz="1800"/>
              <a:t>The responsible institution MUST have an unlimited life expectancy</a:t>
            </a:r>
          </a:p>
          <a:p>
            <a:pPr marL="342900" indent="-342900">
              <a:buFont typeface="+mj-lt"/>
              <a:buAutoNum type="arabicPeriod"/>
            </a:pPr>
            <a:r>
              <a:rPr lang="de-DE" sz="1800"/>
              <a:t>The responsible institution MUST have a solid and unconditional funding</a:t>
            </a:r>
          </a:p>
          <a:p>
            <a:pPr marL="342900" indent="-342900">
              <a:buFont typeface="+mj-lt"/>
              <a:buAutoNum type="arabicPeriod"/>
            </a:pPr>
            <a:r>
              <a:rPr lang="de-DE" sz="1800"/>
              <a:t>At LMU the university library meets these requirements</a:t>
            </a:r>
          </a:p>
          <a:p>
            <a:pPr marL="342900" indent="-342900">
              <a:buFont typeface="+mj-lt"/>
              <a:buAutoNum type="arabicPeriod"/>
            </a:pPr>
            <a:r>
              <a:rPr lang="de-DE" sz="1800"/>
              <a:t>The framework „Discover“ can be a suitable technical solution</a:t>
            </a:r>
          </a:p>
        </p:txBody>
      </p:sp>
      <p:sp>
        <p:nvSpPr>
          <p:cNvPr id="4" name="Foliennummernplatzhalter 3"/>
          <p:cNvSpPr>
            <a:spLocks noGrp="1"/>
          </p:cNvSpPr>
          <p:nvPr>
            <p:ph type="sldNum" sz="quarter" idx="5"/>
          </p:nvPr>
        </p:nvSpPr>
        <p:spPr/>
        <p:txBody>
          <a:bodyPr/>
          <a:lstStyle/>
          <a:p>
            <a:fld id="{CA59CD4A-8B28-4003-8966-D8CCADBBA144}" type="slidenum">
              <a:rPr lang="de-DE" smtClean="0"/>
              <a:t>6</a:t>
            </a:fld>
            <a:endParaRPr lang="de-DE"/>
          </a:p>
        </p:txBody>
      </p:sp>
    </p:spTree>
    <p:extLst>
      <p:ext uri="{BB962C8B-B14F-4D97-AF65-F5344CB8AC3E}">
        <p14:creationId xmlns:p14="http://schemas.microsoft.com/office/powerpoint/2010/main" val="243366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Thank you for your attention!</a:t>
            </a:r>
          </a:p>
        </p:txBody>
      </p:sp>
      <p:sp>
        <p:nvSpPr>
          <p:cNvPr id="4" name="Foliennummernplatzhalter 3"/>
          <p:cNvSpPr>
            <a:spLocks noGrp="1"/>
          </p:cNvSpPr>
          <p:nvPr>
            <p:ph type="sldNum" sz="quarter" idx="5"/>
          </p:nvPr>
        </p:nvSpPr>
        <p:spPr/>
        <p:txBody>
          <a:bodyPr/>
          <a:lstStyle/>
          <a:p>
            <a:fld id="{CA59CD4A-8B28-4003-8966-D8CCADBBA144}" type="slidenum">
              <a:rPr lang="de-DE" smtClean="0"/>
              <a:t>7</a:t>
            </a:fld>
            <a:endParaRPr lang="de-DE"/>
          </a:p>
        </p:txBody>
      </p:sp>
    </p:spTree>
    <p:extLst>
      <p:ext uri="{BB962C8B-B14F-4D97-AF65-F5344CB8AC3E}">
        <p14:creationId xmlns:p14="http://schemas.microsoft.com/office/powerpoint/2010/main" val="3531500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3CD383D-7057-4851-B805-EDB5BB7B79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el 1">
            <a:extLst>
              <a:ext uri="{FF2B5EF4-FFF2-40B4-BE49-F238E27FC236}">
                <a16:creationId xmlns:a16="http://schemas.microsoft.com/office/drawing/2014/main" id="{1B97E2B6-F088-4C1E-854D-302FA45BD8CD}"/>
              </a:ext>
            </a:extLst>
          </p:cNvPr>
          <p:cNvSpPr>
            <a:spLocks noGrp="1"/>
          </p:cNvSpPr>
          <p:nvPr>
            <p:ph type="ctrTitle"/>
          </p:nvPr>
        </p:nvSpPr>
        <p:spPr>
          <a:xfrm>
            <a:off x="1524000" y="1219200"/>
            <a:ext cx="9144000" cy="1724026"/>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EEFD057-0139-4143-A079-F7D0D8C58FD7}"/>
              </a:ext>
            </a:extLst>
          </p:cNvPr>
          <p:cNvSpPr>
            <a:spLocks noGrp="1"/>
          </p:cNvSpPr>
          <p:nvPr>
            <p:ph type="subTitle" idx="1"/>
          </p:nvPr>
        </p:nvSpPr>
        <p:spPr>
          <a:xfrm>
            <a:off x="1524000" y="332083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4400CE2-DB1C-46F1-AD71-557E29862D6A}"/>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0FB6F038-4829-453A-9A80-E7E5516EBC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D9E206-9771-42AF-A631-4BA8FCBFED70}"/>
              </a:ext>
            </a:extLst>
          </p:cNvPr>
          <p:cNvSpPr>
            <a:spLocks noGrp="1"/>
          </p:cNvSpPr>
          <p:nvPr>
            <p:ph type="sldNum" sz="quarter" idx="12"/>
          </p:nvPr>
        </p:nvSpPr>
        <p:spPr/>
        <p:txBody>
          <a:bodyPr/>
          <a:lstStyle/>
          <a:p>
            <a:fld id="{B12A0FE2-0F95-48AD-8B8A-D89010465CD4}" type="slidenum">
              <a:rPr lang="de-DE" smtClean="0"/>
              <a:t>‹Nr.›</a:t>
            </a:fld>
            <a:endParaRPr lang="de-DE"/>
          </a:p>
        </p:txBody>
      </p:sp>
      <p:pic>
        <p:nvPicPr>
          <p:cNvPr id="10" name="Grafik 9">
            <a:extLst>
              <a:ext uri="{FF2B5EF4-FFF2-40B4-BE49-F238E27FC236}">
                <a16:creationId xmlns:a16="http://schemas.microsoft.com/office/drawing/2014/main" id="{FDA1C814-9C93-4B56-BE2B-FE308A4547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38" t="14534" r="7295" b="15485"/>
          <a:stretch/>
        </p:blipFill>
        <p:spPr>
          <a:xfrm>
            <a:off x="1019174" y="5394650"/>
            <a:ext cx="2562226" cy="884876"/>
          </a:xfrm>
          <a:prstGeom prst="rect">
            <a:avLst/>
          </a:prstGeom>
        </p:spPr>
      </p:pic>
      <p:pic>
        <p:nvPicPr>
          <p:cNvPr id="12" name="Grafik 11">
            <a:extLst>
              <a:ext uri="{FF2B5EF4-FFF2-40B4-BE49-F238E27FC236}">
                <a16:creationId xmlns:a16="http://schemas.microsoft.com/office/drawing/2014/main" id="{F9416B40-209D-4DC7-9203-18FC3F13D7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43893" y="5433302"/>
            <a:ext cx="1704214" cy="807572"/>
          </a:xfrm>
          <a:prstGeom prst="rect">
            <a:avLst/>
          </a:prstGeom>
        </p:spPr>
      </p:pic>
      <p:pic>
        <p:nvPicPr>
          <p:cNvPr id="1026" name="Picture 2">
            <a:extLst>
              <a:ext uri="{FF2B5EF4-FFF2-40B4-BE49-F238E27FC236}">
                <a16:creationId xmlns:a16="http://schemas.microsoft.com/office/drawing/2014/main" id="{A8EC1355-DD1F-4AC7-A284-DCF8616534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43937" y="5433302"/>
            <a:ext cx="2743200" cy="70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7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4E34A-5CDD-449A-8734-5AF77EA284F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9B132B3-5214-4383-AC8E-614B01E04C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D3C79F-550C-40C3-B18C-AD79F24D81DC}"/>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D327211F-DAFA-4148-A519-EAF9A3F27F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9C37CC-B0D7-4B66-869A-EA6CE2A4E814}"/>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62010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B2C0B3-86BA-466F-9E93-EB47E8D7563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C55A36B-A74E-4253-ABC4-B6CF8C4C54E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C8182B-CCB6-4791-9124-32C0FED30448}"/>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FC70CEE0-745A-4215-A620-5ABA735FCD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CCE426C-93B5-4BE0-B941-A701E6F411A0}"/>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6625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14F6B-6B6B-45FF-A813-283D85C1F9C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DE21E1B-B411-4099-AE3E-0C66CCAB7C0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4CE0E6-121D-4B86-AF8A-0DB5A8743AB3}"/>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5B0136FB-90B6-4F80-BA04-E27665A7D8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7A1A4A-EA0F-4944-9294-163FBC1C54F4}"/>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80115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EFFB1-3894-4092-A5DA-B38555691D1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0874A-11DB-40EB-B988-A4433020B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E17585C-CD1C-4D02-A870-3F3D491C2027}"/>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7D53E091-18FB-429A-9938-DAC9DF10E3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D7F321-22EB-4E21-963A-CBB079ED3B27}"/>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95730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3978A-E56E-4C59-90D0-CB502004A24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8B8BEDF-9A35-4DDB-B16A-3319F49AE8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D0125B4-7902-4317-BE28-7E15DF36268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C1A41AA-6B07-400B-A5C1-3AFB48284EFF}"/>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6" name="Fußzeilenplatzhalter 5">
            <a:extLst>
              <a:ext uri="{FF2B5EF4-FFF2-40B4-BE49-F238E27FC236}">
                <a16:creationId xmlns:a16="http://schemas.microsoft.com/office/drawing/2014/main" id="{736F7A74-BE8F-4659-838F-9037A1DF279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31CDBF-FE78-446C-B63A-7E4E20CF459F}"/>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57047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CB32C-49D4-4E52-B4E7-AE23B8D7964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BBE09A-FBDC-4267-BCF4-B1D84A826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09B710-6426-408D-A7FB-CC7853CA242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7C3D44D-A83E-43B8-852A-554393DCE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FBB3EE7-FC97-4CE1-88D5-4E5D5CD467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2449B3-C05E-488E-8A87-8CF197A23C9E}"/>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8" name="Fußzeilenplatzhalter 7">
            <a:extLst>
              <a:ext uri="{FF2B5EF4-FFF2-40B4-BE49-F238E27FC236}">
                <a16:creationId xmlns:a16="http://schemas.microsoft.com/office/drawing/2014/main" id="{73594BAC-CE2A-4557-99AF-806B5B452E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806A12B-EB34-4245-8A19-07B2AE41062D}"/>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51189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E9617-9E08-4A94-94EF-C6EAB1E1CA8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B07F203-4E45-481F-8B04-ABBE7BEC1427}"/>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4" name="Fußzeilenplatzhalter 3">
            <a:extLst>
              <a:ext uri="{FF2B5EF4-FFF2-40B4-BE49-F238E27FC236}">
                <a16:creationId xmlns:a16="http://schemas.microsoft.com/office/drawing/2014/main" id="{2BA19D84-0B4D-4E5E-9B3C-AF3945625ED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5B396F-6694-4623-ADC9-0B8BAED91D2A}"/>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72402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59E11A-0227-4B4F-9C38-122439018496}"/>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3" name="Fußzeilenplatzhalter 2">
            <a:extLst>
              <a:ext uri="{FF2B5EF4-FFF2-40B4-BE49-F238E27FC236}">
                <a16:creationId xmlns:a16="http://schemas.microsoft.com/office/drawing/2014/main" id="{46EBEAFC-70C0-4AD9-8EB6-8E7703BE7C8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B9A7BF5-521B-4308-AE3E-1065134441F2}"/>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58220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5422E-9C43-480D-9F3C-C4A28EA636B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3023C8-37C3-430A-B188-7D0C2A53F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28B4C3-DF34-4233-8F79-C54D25685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4DE390-AE73-4ED2-9285-690EBB5BFD6A}"/>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6" name="Fußzeilenplatzhalter 5">
            <a:extLst>
              <a:ext uri="{FF2B5EF4-FFF2-40B4-BE49-F238E27FC236}">
                <a16:creationId xmlns:a16="http://schemas.microsoft.com/office/drawing/2014/main" id="{35AA86F6-C363-4749-A774-4161A98B9C6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693A3A-6B83-4E71-8E8B-B15834C3C55E}"/>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232574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7A6DF-E345-4BC4-B5C6-50125E80B5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588E7A5-8D17-4787-AFDA-A91DC810E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9AE2EC5-3BB7-4AC0-9242-A4E3617DB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837992-F923-4657-905B-2B55B8141C9E}"/>
              </a:ext>
            </a:extLst>
          </p:cNvPr>
          <p:cNvSpPr>
            <a:spLocks noGrp="1"/>
          </p:cNvSpPr>
          <p:nvPr>
            <p:ph type="dt" sz="half" idx="10"/>
          </p:nvPr>
        </p:nvSpPr>
        <p:spPr/>
        <p:txBody>
          <a:bodyPr/>
          <a:lstStyle/>
          <a:p>
            <a:fld id="{41D104DE-0CE5-49CD-8197-205C2F6D6DB1}" type="datetimeFigureOut">
              <a:rPr lang="de-DE" smtClean="0"/>
              <a:t>14.02.2025</a:t>
            </a:fld>
            <a:endParaRPr lang="de-DE"/>
          </a:p>
        </p:txBody>
      </p:sp>
      <p:sp>
        <p:nvSpPr>
          <p:cNvPr id="6" name="Fußzeilenplatzhalter 5">
            <a:extLst>
              <a:ext uri="{FF2B5EF4-FFF2-40B4-BE49-F238E27FC236}">
                <a16:creationId xmlns:a16="http://schemas.microsoft.com/office/drawing/2014/main" id="{A93C787F-472A-47FE-B327-7B499555BA7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8301B1-7ED5-4AF8-9B1B-7A0EF49F9B21}"/>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155173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FAC1AEB-6DE1-4203-93AB-D0B43E90544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elplatzhalter 1">
            <a:extLst>
              <a:ext uri="{FF2B5EF4-FFF2-40B4-BE49-F238E27FC236}">
                <a16:creationId xmlns:a16="http://schemas.microsoft.com/office/drawing/2014/main" id="{6B4C6635-2883-44A1-B889-2123E7C7B15D}"/>
              </a:ext>
            </a:extLst>
          </p:cNvPr>
          <p:cNvSpPr>
            <a:spLocks noGrp="1"/>
          </p:cNvSpPr>
          <p:nvPr>
            <p:ph type="title"/>
          </p:nvPr>
        </p:nvSpPr>
        <p:spPr>
          <a:xfrm>
            <a:off x="1714500" y="365125"/>
            <a:ext cx="8162925" cy="1324404"/>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710F4A7-B79B-464E-A37D-89532251C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44ABF8-6F81-484F-813E-B99DB06C2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104DE-0CE5-49CD-8197-205C2F6D6DB1}" type="datetimeFigureOut">
              <a:rPr lang="de-DE" smtClean="0"/>
              <a:t>14.02.2025</a:t>
            </a:fld>
            <a:endParaRPr lang="de-DE"/>
          </a:p>
        </p:txBody>
      </p:sp>
      <p:sp>
        <p:nvSpPr>
          <p:cNvPr id="5" name="Fußzeilenplatzhalter 4">
            <a:extLst>
              <a:ext uri="{FF2B5EF4-FFF2-40B4-BE49-F238E27FC236}">
                <a16:creationId xmlns:a16="http://schemas.microsoft.com/office/drawing/2014/main" id="{296A1C29-BF46-45E7-A019-50E54ADB0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A8EB526-EE12-4865-8C1E-3A41E2F27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A0FE2-0F95-48AD-8B8A-D89010465CD4}" type="slidenum">
              <a:rPr lang="de-DE" smtClean="0"/>
              <a:t>‹Nr.›</a:t>
            </a:fld>
            <a:endParaRPr lang="de-DE"/>
          </a:p>
        </p:txBody>
      </p:sp>
    </p:spTree>
    <p:extLst>
      <p:ext uri="{BB962C8B-B14F-4D97-AF65-F5344CB8AC3E}">
        <p14:creationId xmlns:p14="http://schemas.microsoft.com/office/powerpoint/2010/main" val="24576335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lnSpc>
          <a:spcPct val="90000"/>
        </a:lnSpc>
        <a:spcBef>
          <a:spcPct val="0"/>
        </a:spcBef>
        <a:buNone/>
        <a:defRPr sz="4400" kern="1200">
          <a:solidFill>
            <a:schemeClr val="tx1"/>
          </a:solidFill>
          <a:latin typeface="IBM Plex Sans SemiBold" panose="020B060305020300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verba-alpina.gwi.uni-muenchen.de/?page_id=133&amp;db=232&amp;tk=5176" TargetMode="External"/><Relationship Id="rId5" Type="http://schemas.openxmlformats.org/officeDocument/2006/relationships/image" Target="../media/image8.png"/><Relationship Id="rId4" Type="http://schemas.openxmlformats.org/officeDocument/2006/relationships/hyperlink" Target="https://www.verba-alpina.gwi.uni-muenchen.d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wikidata.org/wiki/Q3376" TargetMode="External"/><Relationship Id="rId3" Type="http://schemas.openxmlformats.org/officeDocument/2006/relationships/hyperlink" Target="https://doi.org/10.5282/verba-alpina?urlappend=%3Fpage_id%3D12180%26db%3D232%26single%3DL591%2B3478%2B33757"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eonames.org/6541469" TargetMode="External"/><Relationship Id="rId10" Type="http://schemas.openxmlformats.org/officeDocument/2006/relationships/hyperlink" Target="https://www.treccani.it/vocabolario/burro/" TargetMode="External"/><Relationship Id="rId4" Type="http://schemas.openxmlformats.org/officeDocument/2006/relationships/hyperlink" Target="https://doi.org/10.5282/verba-alpina?urlappend=%3Fpage_id%3D12180%26db%3D232%26single%3DC156" TargetMode="External"/><Relationship Id="rId9" Type="http://schemas.openxmlformats.org/officeDocument/2006/relationships/hyperlink" Target="https://www.wikidata.org/wiki/Q3417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hyperlink" Target="https://www.geonames.org/6452091" TargetMode="External"/><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hyperlink" Target="https://discover.ub.uni-muenchen.de/catalog/61e527e7-5bbf-348c-9def-1781a56c6cc4" TargetMode="External"/><Relationship Id="rId9" Type="http://schemas.openxmlformats.org/officeDocument/2006/relationships/hyperlink" Target="https://www.wikidata.org/wiki/Q3417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09BDD-8230-4A24-B6A6-15FAB6211052}"/>
              </a:ext>
            </a:extLst>
          </p:cNvPr>
          <p:cNvSpPr>
            <a:spLocks noGrp="1"/>
          </p:cNvSpPr>
          <p:nvPr>
            <p:ph type="ctrTitle"/>
          </p:nvPr>
        </p:nvSpPr>
        <p:spPr/>
        <p:txBody>
          <a:bodyPr>
            <a:normAutofit/>
          </a:bodyPr>
          <a:lstStyle/>
          <a:p>
            <a:r>
              <a:rPr lang="en-US" sz="4800" b="1">
                <a:latin typeface="IBM Plex Sans SemiBold" panose="020B0603050203000203" pitchFamily="34" charset="0"/>
              </a:rPr>
              <a:t>A safe haven for data in peril </a:t>
            </a:r>
            <a:r>
              <a:rPr lang="en-US" sz="2400" b="1">
                <a:latin typeface="IBM Plex Sans SemiBold" panose="020B0603050203000203" pitchFamily="34" charset="0"/>
              </a:rPr>
              <a:t>VerbaAlpinas' search for rescue and the disovery of "Discover"</a:t>
            </a:r>
            <a:endParaRPr lang="de-DE" sz="4800" b="1">
              <a:latin typeface="IBM Plex Sans SemiBold" panose="020B0603050203000203" pitchFamily="34" charset="0"/>
            </a:endParaRPr>
          </a:p>
        </p:txBody>
      </p:sp>
      <p:sp>
        <p:nvSpPr>
          <p:cNvPr id="3" name="Untertitel 2">
            <a:extLst>
              <a:ext uri="{FF2B5EF4-FFF2-40B4-BE49-F238E27FC236}">
                <a16:creationId xmlns:a16="http://schemas.microsoft.com/office/drawing/2014/main" id="{2FECB837-DB32-46F2-8245-EF86B246DECA}"/>
              </a:ext>
            </a:extLst>
          </p:cNvPr>
          <p:cNvSpPr>
            <a:spLocks noGrp="1"/>
          </p:cNvSpPr>
          <p:nvPr>
            <p:ph type="subTitle" idx="1"/>
          </p:nvPr>
        </p:nvSpPr>
        <p:spPr/>
        <p:txBody>
          <a:bodyPr>
            <a:normAutofit lnSpcReduction="10000"/>
          </a:bodyPr>
          <a:lstStyle/>
          <a:p>
            <a:r>
              <a:rPr lang="de-DE"/>
              <a:t>02/14/2025</a:t>
            </a:r>
          </a:p>
          <a:p>
            <a:endParaRPr lang="de-DE"/>
          </a:p>
          <a:p>
            <a:r>
              <a:rPr lang="de-DE"/>
              <a:t>Stephan Lücke</a:t>
            </a:r>
          </a:p>
          <a:p>
            <a:r>
              <a:rPr lang="de-DE"/>
              <a:t>(LMU Center for Digital Humanities [ITG])</a:t>
            </a:r>
          </a:p>
          <a:p>
            <a:endParaRPr lang="de-DE"/>
          </a:p>
        </p:txBody>
      </p:sp>
    </p:spTree>
    <p:extLst>
      <p:ext uri="{BB962C8B-B14F-4D97-AF65-F5344CB8AC3E}">
        <p14:creationId xmlns:p14="http://schemas.microsoft.com/office/powerpoint/2010/main" val="2861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A04653E9-3AA1-9391-24E3-864F364F9FF7}"/>
              </a:ext>
            </a:extLst>
          </p:cNvPr>
          <p:cNvGrpSpPr/>
          <p:nvPr/>
        </p:nvGrpSpPr>
        <p:grpSpPr>
          <a:xfrm>
            <a:off x="7068515" y="2555764"/>
            <a:ext cx="3929345" cy="3024570"/>
            <a:chOff x="7068515" y="3129703"/>
            <a:chExt cx="3929345" cy="3024570"/>
          </a:xfrm>
        </p:grpSpPr>
        <p:pic>
          <p:nvPicPr>
            <p:cNvPr id="36" name="Grafik 35">
              <a:extLst>
                <a:ext uri="{FF2B5EF4-FFF2-40B4-BE49-F238E27FC236}">
                  <a16:creationId xmlns:a16="http://schemas.microsoft.com/office/drawing/2014/main" id="{B05D6329-CFF1-BC74-C6C4-CA3B9D2FC10C}"/>
                </a:ext>
              </a:extLst>
            </p:cNvPr>
            <p:cNvPicPr>
              <a:picLocks noChangeAspect="1"/>
            </p:cNvPicPr>
            <p:nvPr/>
          </p:nvPicPr>
          <p:blipFill>
            <a:blip r:embed="rId3"/>
            <a:stretch>
              <a:fillRect/>
            </a:stretch>
          </p:blipFill>
          <p:spPr>
            <a:xfrm>
              <a:off x="7068515" y="3129703"/>
              <a:ext cx="3929345" cy="2722137"/>
            </a:xfrm>
            <a:prstGeom prst="rect">
              <a:avLst/>
            </a:prstGeom>
            <a:ln>
              <a:solidFill>
                <a:schemeClr val="tx1"/>
              </a:solidFill>
            </a:ln>
          </p:spPr>
        </p:pic>
        <p:sp>
          <p:nvSpPr>
            <p:cNvPr id="39" name="Textfeld 38">
              <a:extLst>
                <a:ext uri="{FF2B5EF4-FFF2-40B4-BE49-F238E27FC236}">
                  <a16:creationId xmlns:a16="http://schemas.microsoft.com/office/drawing/2014/main" id="{AEBF530D-820C-D2D4-CB7F-8DC0B4F2D9C3}"/>
                </a:ext>
              </a:extLst>
            </p:cNvPr>
            <p:cNvSpPr txBox="1"/>
            <p:nvPr/>
          </p:nvSpPr>
          <p:spPr>
            <a:xfrm>
              <a:off x="7212202" y="5877274"/>
              <a:ext cx="3641970" cy="276999"/>
            </a:xfrm>
            <a:prstGeom prst="rect">
              <a:avLst/>
            </a:prstGeom>
            <a:noFill/>
          </p:spPr>
          <p:txBody>
            <a:bodyPr wrap="square">
              <a:spAutoFit/>
            </a:bodyPr>
            <a:lstStyle/>
            <a:p>
              <a:pPr algn="ctr"/>
              <a:r>
                <a:rPr lang="de-DE" sz="1200">
                  <a:hlinkClick r:id="rId4"/>
                </a:rPr>
                <a:t>https://www.verba-alpina.gwi.uni-muenchen.de/</a:t>
              </a:r>
              <a:endParaRPr lang="de-DE" sz="1200"/>
            </a:p>
          </p:txBody>
        </p:sp>
      </p:grpSp>
      <p:pic>
        <p:nvPicPr>
          <p:cNvPr id="47" name="Grafik 46" descr="Ein Bild, das Screenshot, Dunkelheit, Farbigkeit, Schwarz enthält.&#10;&#10;Automatisch generierte Beschreibung">
            <a:extLst>
              <a:ext uri="{FF2B5EF4-FFF2-40B4-BE49-F238E27FC236}">
                <a16:creationId xmlns:a16="http://schemas.microsoft.com/office/drawing/2014/main" id="{E0A4D00D-575C-E4ED-5022-66326C726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278" y="1006829"/>
            <a:ext cx="4126239" cy="655966"/>
          </a:xfrm>
          <a:prstGeom prst="rect">
            <a:avLst/>
          </a:prstGeom>
        </p:spPr>
      </p:pic>
      <p:sp>
        <p:nvSpPr>
          <p:cNvPr id="48" name="Textfeld 47">
            <a:extLst>
              <a:ext uri="{FF2B5EF4-FFF2-40B4-BE49-F238E27FC236}">
                <a16:creationId xmlns:a16="http://schemas.microsoft.com/office/drawing/2014/main" id="{5282A05B-0996-6E2C-935A-2BE2F9520420}"/>
              </a:ext>
            </a:extLst>
          </p:cNvPr>
          <p:cNvSpPr txBox="1"/>
          <p:nvPr/>
        </p:nvSpPr>
        <p:spPr>
          <a:xfrm>
            <a:off x="8167691" y="4071891"/>
            <a:ext cx="643125" cy="338554"/>
          </a:xfrm>
          <a:prstGeom prst="rect">
            <a:avLst/>
          </a:prstGeom>
          <a:noFill/>
        </p:spPr>
        <p:txBody>
          <a:bodyPr wrap="none" rtlCol="0">
            <a:spAutoFit/>
          </a:bodyPr>
          <a:lstStyle/>
          <a:p>
            <a:r>
              <a:rPr lang="de-DE" sz="1600" i="1">
                <a:solidFill>
                  <a:schemeClr val="accent2">
                    <a:lumMod val="75000"/>
                  </a:schemeClr>
                </a:solidFill>
              </a:rPr>
              <a:t>burro</a:t>
            </a:r>
            <a:endParaRPr lang="de-DE" i="1">
              <a:solidFill>
                <a:schemeClr val="accent2">
                  <a:lumMod val="75000"/>
                </a:schemeClr>
              </a:solidFill>
            </a:endParaRPr>
          </a:p>
        </p:txBody>
      </p:sp>
      <p:sp>
        <p:nvSpPr>
          <p:cNvPr id="3" name="Textfeld 2">
            <a:extLst>
              <a:ext uri="{FF2B5EF4-FFF2-40B4-BE49-F238E27FC236}">
                <a16:creationId xmlns:a16="http://schemas.microsoft.com/office/drawing/2014/main" id="{457EE398-28C7-8083-0864-E063C0EA5E53}"/>
              </a:ext>
            </a:extLst>
          </p:cNvPr>
          <p:cNvSpPr txBox="1"/>
          <p:nvPr/>
        </p:nvSpPr>
        <p:spPr>
          <a:xfrm>
            <a:off x="3354757" y="2029617"/>
            <a:ext cx="1447832" cy="369332"/>
          </a:xfrm>
          <a:prstGeom prst="rect">
            <a:avLst/>
          </a:prstGeom>
          <a:noFill/>
        </p:spPr>
        <p:txBody>
          <a:bodyPr wrap="none" rtlCol="0">
            <a:spAutoFit/>
          </a:bodyPr>
          <a:lstStyle/>
          <a:p>
            <a:r>
              <a:rPr lang="de-DE"/>
              <a:t>4 Dimensions</a:t>
            </a:r>
          </a:p>
        </p:txBody>
      </p:sp>
      <p:grpSp>
        <p:nvGrpSpPr>
          <p:cNvPr id="6" name="Gruppieren 5">
            <a:extLst>
              <a:ext uri="{FF2B5EF4-FFF2-40B4-BE49-F238E27FC236}">
                <a16:creationId xmlns:a16="http://schemas.microsoft.com/office/drawing/2014/main" id="{C89E4193-8BB4-C93B-B93E-F2C825ABE7BA}"/>
              </a:ext>
            </a:extLst>
          </p:cNvPr>
          <p:cNvGrpSpPr/>
          <p:nvPr/>
        </p:nvGrpSpPr>
        <p:grpSpPr>
          <a:xfrm>
            <a:off x="1194140" y="2461970"/>
            <a:ext cx="5601961" cy="3935211"/>
            <a:chOff x="798839" y="2547329"/>
            <a:chExt cx="5601961" cy="3935211"/>
          </a:xfrm>
        </p:grpSpPr>
        <p:grpSp>
          <p:nvGrpSpPr>
            <p:cNvPr id="37" name="Gruppieren 36">
              <a:extLst>
                <a:ext uri="{FF2B5EF4-FFF2-40B4-BE49-F238E27FC236}">
                  <a16:creationId xmlns:a16="http://schemas.microsoft.com/office/drawing/2014/main" id="{429414EE-B1CD-EBF3-B8C7-28554A5D79EA}"/>
                </a:ext>
              </a:extLst>
            </p:cNvPr>
            <p:cNvGrpSpPr/>
            <p:nvPr/>
          </p:nvGrpSpPr>
          <p:grpSpPr>
            <a:xfrm>
              <a:off x="798839" y="2647979"/>
              <a:ext cx="5496385" cy="3834561"/>
              <a:chOff x="1173978" y="2499660"/>
              <a:chExt cx="5496385" cy="3834561"/>
            </a:xfrm>
          </p:grpSpPr>
          <p:cxnSp>
            <p:nvCxnSpPr>
              <p:cNvPr id="5" name="Gerade Verbindung mit Pfeil 4">
                <a:extLst>
                  <a:ext uri="{FF2B5EF4-FFF2-40B4-BE49-F238E27FC236}">
                    <a16:creationId xmlns:a16="http://schemas.microsoft.com/office/drawing/2014/main" id="{94DE67A9-3897-8DA1-2F69-678F016FDE37}"/>
                  </a:ext>
                </a:extLst>
              </p:cNvPr>
              <p:cNvCxnSpPr>
                <a:cxnSpLocks/>
              </p:cNvCxnSpPr>
              <p:nvPr/>
            </p:nvCxnSpPr>
            <p:spPr>
              <a:xfrm>
                <a:off x="2095513" y="5682790"/>
                <a:ext cx="3821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C865B836-278F-06E1-FB95-0BEDEDF2F809}"/>
                  </a:ext>
                </a:extLst>
              </p:cNvPr>
              <p:cNvCxnSpPr>
                <a:cxnSpLocks/>
              </p:cNvCxnSpPr>
              <p:nvPr/>
            </p:nvCxnSpPr>
            <p:spPr>
              <a:xfrm flipV="1">
                <a:off x="2095513" y="3650790"/>
                <a:ext cx="2696308" cy="20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4A75AB5-E666-4F59-CA7C-371DB958DBF3}"/>
                  </a:ext>
                </a:extLst>
              </p:cNvPr>
              <p:cNvCxnSpPr>
                <a:cxnSpLocks/>
              </p:cNvCxnSpPr>
              <p:nvPr/>
            </p:nvCxnSpPr>
            <p:spPr>
              <a:xfrm flipV="1">
                <a:off x="2095513" y="3385067"/>
                <a:ext cx="0" cy="229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A08AB90D-D34F-6459-DEFF-08D2DE8D4B90}"/>
                  </a:ext>
                </a:extLst>
              </p:cNvPr>
              <p:cNvSpPr txBox="1"/>
              <p:nvPr/>
            </p:nvSpPr>
            <p:spPr>
              <a:xfrm>
                <a:off x="1569279" y="3080268"/>
                <a:ext cx="1052468" cy="369332"/>
              </a:xfrm>
              <a:prstGeom prst="rect">
                <a:avLst/>
              </a:prstGeom>
              <a:noFill/>
            </p:spPr>
            <p:txBody>
              <a:bodyPr wrap="none" rtlCol="0">
                <a:spAutoFit/>
              </a:bodyPr>
              <a:lstStyle/>
              <a:p>
                <a:r>
                  <a:rPr lang="de-DE"/>
                  <a:t>Concepts</a:t>
                </a:r>
              </a:p>
            </p:txBody>
          </p:sp>
          <p:sp>
            <p:nvSpPr>
              <p:cNvPr id="16" name="Textfeld 15">
                <a:extLst>
                  <a:ext uri="{FF2B5EF4-FFF2-40B4-BE49-F238E27FC236}">
                    <a16:creationId xmlns:a16="http://schemas.microsoft.com/office/drawing/2014/main" id="{E71D12F8-C8AA-181A-BF39-CA6A6086A6F4}"/>
                  </a:ext>
                </a:extLst>
              </p:cNvPr>
              <p:cNvSpPr txBox="1"/>
              <p:nvPr/>
            </p:nvSpPr>
            <p:spPr>
              <a:xfrm>
                <a:off x="5879762" y="5498123"/>
                <a:ext cx="790601" cy="369332"/>
              </a:xfrm>
              <a:prstGeom prst="rect">
                <a:avLst/>
              </a:prstGeom>
              <a:noFill/>
            </p:spPr>
            <p:txBody>
              <a:bodyPr wrap="none" rtlCol="0">
                <a:spAutoFit/>
              </a:bodyPr>
              <a:lstStyle/>
              <a:p>
                <a:r>
                  <a:rPr lang="de-DE"/>
                  <a:t>Words</a:t>
                </a:r>
              </a:p>
            </p:txBody>
          </p:sp>
          <p:sp>
            <p:nvSpPr>
              <p:cNvPr id="17" name="Textfeld 16">
                <a:extLst>
                  <a:ext uri="{FF2B5EF4-FFF2-40B4-BE49-F238E27FC236}">
                    <a16:creationId xmlns:a16="http://schemas.microsoft.com/office/drawing/2014/main" id="{DDF4025B-BEF3-47A2-A258-41B049683428}"/>
                  </a:ext>
                </a:extLst>
              </p:cNvPr>
              <p:cNvSpPr txBox="1"/>
              <p:nvPr/>
            </p:nvSpPr>
            <p:spPr>
              <a:xfrm>
                <a:off x="4725390" y="3385067"/>
                <a:ext cx="1071897" cy="369332"/>
              </a:xfrm>
              <a:prstGeom prst="rect">
                <a:avLst/>
              </a:prstGeom>
              <a:noFill/>
            </p:spPr>
            <p:txBody>
              <a:bodyPr wrap="none" rtlCol="0">
                <a:spAutoFit/>
              </a:bodyPr>
              <a:lstStyle/>
              <a:p>
                <a:r>
                  <a:rPr lang="de-DE"/>
                  <a:t>Locations</a:t>
                </a:r>
              </a:p>
            </p:txBody>
          </p:sp>
          <p:sp>
            <p:nvSpPr>
              <p:cNvPr id="18" name="Ellipse 17">
                <a:extLst>
                  <a:ext uri="{FF2B5EF4-FFF2-40B4-BE49-F238E27FC236}">
                    <a16:creationId xmlns:a16="http://schemas.microsoft.com/office/drawing/2014/main" id="{A18DDD9A-B37A-AE76-DFA4-8E8C29063871}"/>
                  </a:ext>
                </a:extLst>
              </p:cNvPr>
              <p:cNvSpPr/>
              <p:nvPr/>
            </p:nvSpPr>
            <p:spPr>
              <a:xfrm>
                <a:off x="4494836" y="4617944"/>
                <a:ext cx="45719" cy="488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ADF4850F-D9BB-19FD-0283-068E3EEAC2DC}"/>
                  </a:ext>
                </a:extLst>
              </p:cNvPr>
              <p:cNvCxnSpPr>
                <a:cxnSpLocks/>
                <a:stCxn id="18" idx="4"/>
              </p:cNvCxnSpPr>
              <p:nvPr/>
            </p:nvCxnSpPr>
            <p:spPr>
              <a:xfrm>
                <a:off x="4518132" y="4666788"/>
                <a:ext cx="14172" cy="1016001"/>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E87565B1-361F-9A2F-B07E-C56E23FCE8BC}"/>
                  </a:ext>
                </a:extLst>
              </p:cNvPr>
              <p:cNvCxnSpPr>
                <a:cxnSpLocks/>
                <a:stCxn id="18" idx="1"/>
              </p:cNvCxnSpPr>
              <p:nvPr/>
            </p:nvCxnSpPr>
            <p:spPr>
              <a:xfrm flipH="1" flipV="1">
                <a:off x="2102209" y="4617944"/>
                <a:ext cx="2399322" cy="7153"/>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20AEF9B3-DA31-9986-1939-D30871DA920C}"/>
                  </a:ext>
                </a:extLst>
              </p:cNvPr>
              <p:cNvCxnSpPr>
                <a:cxnSpLocks/>
                <a:stCxn id="18" idx="1"/>
              </p:cNvCxnSpPr>
              <p:nvPr/>
            </p:nvCxnSpPr>
            <p:spPr>
              <a:xfrm flipH="1" flipV="1">
                <a:off x="4046503" y="4252575"/>
                <a:ext cx="455028" cy="372522"/>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69DBE980-CA95-289B-5F2C-52F785682ACE}"/>
                  </a:ext>
                </a:extLst>
              </p:cNvPr>
              <p:cNvSpPr txBox="1"/>
              <p:nvPr/>
            </p:nvSpPr>
            <p:spPr>
              <a:xfrm>
                <a:off x="3274290" y="2499660"/>
                <a:ext cx="663964" cy="369332"/>
              </a:xfrm>
              <a:prstGeom prst="rect">
                <a:avLst/>
              </a:prstGeom>
              <a:noFill/>
            </p:spPr>
            <p:txBody>
              <a:bodyPr wrap="none" rtlCol="0">
                <a:spAutoFit/>
              </a:bodyPr>
              <a:lstStyle/>
              <a:p>
                <a:r>
                  <a:rPr lang="de-DE"/>
                  <a:t>TIME</a:t>
                </a:r>
              </a:p>
            </p:txBody>
          </p:sp>
          <p:sp>
            <p:nvSpPr>
              <p:cNvPr id="31" name="Pfeil: nach rechts 30">
                <a:extLst>
                  <a:ext uri="{FF2B5EF4-FFF2-40B4-BE49-F238E27FC236}">
                    <a16:creationId xmlns:a16="http://schemas.microsoft.com/office/drawing/2014/main" id="{A7AAF48E-E2EA-B4C5-A016-57ABF48F65FB}"/>
                  </a:ext>
                </a:extLst>
              </p:cNvPr>
              <p:cNvSpPr/>
              <p:nvPr/>
            </p:nvSpPr>
            <p:spPr>
              <a:xfrm>
                <a:off x="3919805" y="2618357"/>
                <a:ext cx="451373" cy="1429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D741C1FF-0D5A-7C4F-6560-1A3B59612C98}"/>
                  </a:ext>
                </a:extLst>
              </p:cNvPr>
              <p:cNvSpPr txBox="1"/>
              <p:nvPr/>
            </p:nvSpPr>
            <p:spPr>
              <a:xfrm rot="18693539">
                <a:off x="3947850" y="5773651"/>
                <a:ext cx="782587" cy="338554"/>
              </a:xfrm>
              <a:prstGeom prst="rect">
                <a:avLst/>
              </a:prstGeom>
              <a:noFill/>
            </p:spPr>
            <p:txBody>
              <a:bodyPr wrap="none" rtlCol="0">
                <a:spAutoFit/>
              </a:bodyPr>
              <a:lstStyle/>
              <a:p>
                <a:r>
                  <a:rPr lang="de-DE" sz="1600" i="1">
                    <a:solidFill>
                      <a:schemeClr val="accent2">
                        <a:lumMod val="75000"/>
                      </a:schemeClr>
                    </a:solidFill>
                  </a:rPr>
                  <a:t>il burro</a:t>
                </a:r>
                <a:endParaRPr lang="de-DE" i="1">
                  <a:solidFill>
                    <a:schemeClr val="accent2">
                      <a:lumMod val="75000"/>
                    </a:schemeClr>
                  </a:solidFill>
                </a:endParaRPr>
              </a:p>
            </p:txBody>
          </p:sp>
          <p:sp>
            <p:nvSpPr>
              <p:cNvPr id="33" name="Textfeld 32">
                <a:extLst>
                  <a:ext uri="{FF2B5EF4-FFF2-40B4-BE49-F238E27FC236}">
                    <a16:creationId xmlns:a16="http://schemas.microsoft.com/office/drawing/2014/main" id="{4493EC8E-EA58-D8C2-659F-0C25D250364D}"/>
                  </a:ext>
                </a:extLst>
              </p:cNvPr>
              <p:cNvSpPr txBox="1"/>
              <p:nvPr/>
            </p:nvSpPr>
            <p:spPr>
              <a:xfrm>
                <a:off x="1173978" y="4438836"/>
                <a:ext cx="921984" cy="369332"/>
              </a:xfrm>
              <a:prstGeom prst="rect">
                <a:avLst/>
              </a:prstGeom>
              <a:noFill/>
            </p:spPr>
            <p:txBody>
              <a:bodyPr wrap="none" rtlCol="0">
                <a:spAutoFit/>
              </a:bodyPr>
              <a:lstStyle/>
              <a:p>
                <a:r>
                  <a:rPr lang="de-DE">
                    <a:solidFill>
                      <a:schemeClr val="accent2">
                        <a:lumMod val="75000"/>
                      </a:schemeClr>
                    </a:solidFill>
                  </a:rPr>
                  <a:t>BUTTER</a:t>
                </a:r>
              </a:p>
            </p:txBody>
          </p:sp>
          <p:sp>
            <p:nvSpPr>
              <p:cNvPr id="34" name="Textfeld 33">
                <a:extLst>
                  <a:ext uri="{FF2B5EF4-FFF2-40B4-BE49-F238E27FC236}">
                    <a16:creationId xmlns:a16="http://schemas.microsoft.com/office/drawing/2014/main" id="{AD1C2E94-6789-2C81-965F-78D63925AB7A}"/>
                  </a:ext>
                </a:extLst>
              </p:cNvPr>
              <p:cNvSpPr txBox="1"/>
              <p:nvPr/>
            </p:nvSpPr>
            <p:spPr>
              <a:xfrm>
                <a:off x="3297812" y="3973121"/>
                <a:ext cx="791370" cy="369332"/>
              </a:xfrm>
              <a:prstGeom prst="rect">
                <a:avLst/>
              </a:prstGeom>
              <a:noFill/>
            </p:spPr>
            <p:txBody>
              <a:bodyPr wrap="none" rtlCol="0">
                <a:spAutoFit/>
              </a:bodyPr>
              <a:lstStyle/>
              <a:p>
                <a:r>
                  <a:rPr lang="de-DE">
                    <a:solidFill>
                      <a:schemeClr val="accent2">
                        <a:lumMod val="75000"/>
                      </a:schemeClr>
                    </a:solidFill>
                  </a:rPr>
                  <a:t>Trento</a:t>
                </a:r>
              </a:p>
            </p:txBody>
          </p:sp>
        </p:grpSp>
        <p:sp>
          <p:nvSpPr>
            <p:cNvPr id="4" name="Rechteck 3">
              <a:extLst>
                <a:ext uri="{FF2B5EF4-FFF2-40B4-BE49-F238E27FC236}">
                  <a16:creationId xmlns:a16="http://schemas.microsoft.com/office/drawing/2014/main" id="{04BB735F-1E2F-DAA5-64D9-8EBE973D2FFE}"/>
                </a:ext>
              </a:extLst>
            </p:cNvPr>
            <p:cNvSpPr/>
            <p:nvPr/>
          </p:nvSpPr>
          <p:spPr>
            <a:xfrm>
              <a:off x="838510" y="2547329"/>
              <a:ext cx="5562290" cy="3814393"/>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Textfeld 7">
            <a:extLst>
              <a:ext uri="{FF2B5EF4-FFF2-40B4-BE49-F238E27FC236}">
                <a16:creationId xmlns:a16="http://schemas.microsoft.com/office/drawing/2014/main" id="{EE51A4BF-9F7E-25F0-06C9-7DD3BDEC5CC4}"/>
              </a:ext>
            </a:extLst>
          </p:cNvPr>
          <p:cNvSpPr txBox="1"/>
          <p:nvPr/>
        </p:nvSpPr>
        <p:spPr>
          <a:xfrm>
            <a:off x="7491899" y="2137130"/>
            <a:ext cx="3082575" cy="369332"/>
          </a:xfrm>
          <a:prstGeom prst="rect">
            <a:avLst/>
          </a:prstGeom>
          <a:noFill/>
        </p:spPr>
        <p:txBody>
          <a:bodyPr wrap="none" rtlCol="0">
            <a:spAutoFit/>
          </a:bodyPr>
          <a:lstStyle/>
          <a:p>
            <a:r>
              <a:rPr lang="de-DE"/>
              <a:t>Web interface: </a:t>
            </a:r>
            <a:r>
              <a:rPr lang="de-DE">
                <a:hlinkClick r:id="rId6"/>
              </a:rPr>
              <a:t>interactive map</a:t>
            </a:r>
            <a:endParaRPr lang="de-DE"/>
          </a:p>
        </p:txBody>
      </p:sp>
      <p:pic>
        <p:nvPicPr>
          <p:cNvPr id="9" name="Grafik 8">
            <a:extLst>
              <a:ext uri="{FF2B5EF4-FFF2-40B4-BE49-F238E27FC236}">
                <a16:creationId xmlns:a16="http://schemas.microsoft.com/office/drawing/2014/main" id="{514A81E7-914F-7CE3-E251-42A8BDB9A8C5}"/>
              </a:ext>
            </a:extLst>
          </p:cNvPr>
          <p:cNvPicPr>
            <a:picLocks noChangeAspect="1"/>
          </p:cNvPicPr>
          <p:nvPr/>
        </p:nvPicPr>
        <p:blipFill>
          <a:blip r:embed="rId7"/>
          <a:stretch>
            <a:fillRect/>
          </a:stretch>
        </p:blipFill>
        <p:spPr>
          <a:xfrm>
            <a:off x="8573104" y="5590868"/>
            <a:ext cx="1134691" cy="1134691"/>
          </a:xfrm>
          <a:prstGeom prst="rect">
            <a:avLst/>
          </a:prstGeom>
        </p:spPr>
      </p:pic>
    </p:spTree>
    <p:extLst>
      <p:ext uri="{BB962C8B-B14F-4D97-AF65-F5344CB8AC3E}">
        <p14:creationId xmlns:p14="http://schemas.microsoft.com/office/powerpoint/2010/main" val="386332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19C5-24F9-C3C7-D778-B66F08EA469B}"/>
            </a:ext>
          </a:extLst>
        </p:cNvPr>
        <p:cNvGrpSpPr/>
        <p:nvPr/>
      </p:nvGrpSpPr>
      <p:grpSpPr>
        <a:xfrm>
          <a:off x="0" y="0"/>
          <a:ext cx="0" cy="0"/>
          <a:chOff x="0" y="0"/>
          <a:chExt cx="0" cy="0"/>
        </a:xfrm>
      </p:grpSpPr>
      <p:cxnSp>
        <p:nvCxnSpPr>
          <p:cNvPr id="12" name="Gerade Verbindung mit Pfeil 11">
            <a:extLst>
              <a:ext uri="{FF2B5EF4-FFF2-40B4-BE49-F238E27FC236}">
                <a16:creationId xmlns:a16="http://schemas.microsoft.com/office/drawing/2014/main" id="{AAD08D76-1241-1CBA-7184-4E113546A2E9}"/>
              </a:ext>
            </a:extLst>
          </p:cNvPr>
          <p:cNvCxnSpPr>
            <a:cxnSpLocks/>
            <a:stCxn id="13" idx="1"/>
            <a:endCxn id="38" idx="3"/>
          </p:cNvCxnSpPr>
          <p:nvPr/>
        </p:nvCxnSpPr>
        <p:spPr>
          <a:xfrm flipH="1">
            <a:off x="6343551" y="3553043"/>
            <a:ext cx="1074194" cy="3185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676875D-7C59-4B8C-4365-1C96A116BAEA}"/>
              </a:ext>
            </a:extLst>
          </p:cNvPr>
          <p:cNvSpPr txBox="1"/>
          <p:nvPr/>
        </p:nvSpPr>
        <p:spPr>
          <a:xfrm>
            <a:off x="7417745" y="3302974"/>
            <a:ext cx="907621" cy="500137"/>
          </a:xfrm>
          <a:prstGeom prst="rect">
            <a:avLst/>
          </a:prstGeom>
          <a:noFill/>
        </p:spPr>
        <p:txBody>
          <a:bodyPr wrap="none" rtlCol="0">
            <a:spAutoFit/>
          </a:bodyPr>
          <a:lstStyle/>
          <a:p>
            <a:pPr algn="ctr"/>
            <a:r>
              <a:rPr lang="de-DE" sz="1600" i="1">
                <a:solidFill>
                  <a:srgbClr val="FF0000"/>
                </a:solidFill>
              </a:rPr>
              <a:t>il burro</a:t>
            </a:r>
          </a:p>
          <a:p>
            <a:pPr algn="ctr"/>
            <a:r>
              <a:rPr lang="de-DE" sz="1050">
                <a:solidFill>
                  <a:srgbClr val="FF0000"/>
                </a:solidFill>
              </a:rPr>
              <a:t>(VA-ID: </a:t>
            </a:r>
            <a:r>
              <a:rPr lang="de-DE" sz="1050">
                <a:solidFill>
                  <a:srgbClr val="FF0000"/>
                </a:solidFill>
                <a:hlinkClick r:id="rId3"/>
              </a:rPr>
              <a:t>L591</a:t>
            </a:r>
            <a:r>
              <a:rPr lang="de-DE" sz="1050">
                <a:solidFill>
                  <a:srgbClr val="FF0000"/>
                </a:solidFill>
              </a:rPr>
              <a:t>)</a:t>
            </a:r>
            <a:endParaRPr lang="de-DE" sz="1100">
              <a:solidFill>
                <a:srgbClr val="FF0000"/>
              </a:solidFill>
            </a:endParaRPr>
          </a:p>
        </p:txBody>
      </p:sp>
      <p:cxnSp>
        <p:nvCxnSpPr>
          <p:cNvPr id="16" name="Gerade Verbindung mit Pfeil 15">
            <a:extLst>
              <a:ext uri="{FF2B5EF4-FFF2-40B4-BE49-F238E27FC236}">
                <a16:creationId xmlns:a16="http://schemas.microsoft.com/office/drawing/2014/main" id="{142EADA5-7500-EFE6-643A-156FD337E842}"/>
              </a:ext>
            </a:extLst>
          </p:cNvPr>
          <p:cNvCxnSpPr>
            <a:cxnSpLocks/>
            <a:stCxn id="17" idx="1"/>
            <a:endCxn id="41" idx="3"/>
          </p:cNvCxnSpPr>
          <p:nvPr/>
        </p:nvCxnSpPr>
        <p:spPr>
          <a:xfrm flipH="1">
            <a:off x="6108198" y="4706404"/>
            <a:ext cx="1563795" cy="25082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03D03F0-F37E-C0A1-40C1-33418286D0E5}"/>
              </a:ext>
            </a:extLst>
          </p:cNvPr>
          <p:cNvSpPr txBox="1"/>
          <p:nvPr/>
        </p:nvSpPr>
        <p:spPr>
          <a:xfrm>
            <a:off x="7671993" y="4456335"/>
            <a:ext cx="923651" cy="500137"/>
          </a:xfrm>
          <a:prstGeom prst="rect">
            <a:avLst/>
          </a:prstGeom>
          <a:noFill/>
        </p:spPr>
        <p:txBody>
          <a:bodyPr wrap="none" rtlCol="0">
            <a:spAutoFit/>
          </a:bodyPr>
          <a:lstStyle/>
          <a:p>
            <a:pPr algn="ctr"/>
            <a:r>
              <a:rPr lang="de-DE" sz="1600">
                <a:solidFill>
                  <a:schemeClr val="accent6"/>
                </a:solidFill>
              </a:rPr>
              <a:t>BUTTER</a:t>
            </a:r>
          </a:p>
          <a:p>
            <a:pPr algn="ctr"/>
            <a:r>
              <a:rPr lang="de-DE" sz="1050">
                <a:solidFill>
                  <a:schemeClr val="accent6"/>
                </a:solidFill>
              </a:rPr>
              <a:t>(VA-ID: </a:t>
            </a:r>
            <a:r>
              <a:rPr lang="de-DE" sz="1050">
                <a:solidFill>
                  <a:schemeClr val="accent6"/>
                </a:solidFill>
                <a:hlinkClick r:id="rId4"/>
              </a:rPr>
              <a:t>C156</a:t>
            </a:r>
            <a:r>
              <a:rPr lang="de-DE" sz="1050">
                <a:solidFill>
                  <a:schemeClr val="accent6"/>
                </a:solidFill>
              </a:rPr>
              <a:t>)</a:t>
            </a:r>
            <a:endParaRPr lang="de-DE" sz="1100">
              <a:solidFill>
                <a:schemeClr val="accent6"/>
              </a:solidFill>
            </a:endParaRPr>
          </a:p>
        </p:txBody>
      </p:sp>
      <p:cxnSp>
        <p:nvCxnSpPr>
          <p:cNvPr id="20" name="Gerade Verbindung mit Pfeil 19">
            <a:extLst>
              <a:ext uri="{FF2B5EF4-FFF2-40B4-BE49-F238E27FC236}">
                <a16:creationId xmlns:a16="http://schemas.microsoft.com/office/drawing/2014/main" id="{59C4EC9E-5EC0-4F72-D8C0-E477991684F9}"/>
              </a:ext>
            </a:extLst>
          </p:cNvPr>
          <p:cNvCxnSpPr>
            <a:cxnSpLocks/>
            <a:stCxn id="22" idx="3"/>
          </p:cNvCxnSpPr>
          <p:nvPr/>
        </p:nvCxnSpPr>
        <p:spPr>
          <a:xfrm flipV="1">
            <a:off x="4137190" y="4554631"/>
            <a:ext cx="1043176" cy="80368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33B55551-DDBF-6350-4E39-413518E2FA6C}"/>
              </a:ext>
            </a:extLst>
          </p:cNvPr>
          <p:cNvSpPr txBox="1"/>
          <p:nvPr/>
        </p:nvSpPr>
        <p:spPr>
          <a:xfrm>
            <a:off x="3069269" y="5108244"/>
            <a:ext cx="1067921" cy="500137"/>
          </a:xfrm>
          <a:prstGeom prst="rect">
            <a:avLst/>
          </a:prstGeom>
          <a:noFill/>
        </p:spPr>
        <p:txBody>
          <a:bodyPr wrap="none" rtlCol="0">
            <a:spAutoFit/>
          </a:bodyPr>
          <a:lstStyle/>
          <a:p>
            <a:pPr algn="ctr"/>
            <a:r>
              <a:rPr lang="de-DE" sz="1600">
                <a:solidFill>
                  <a:schemeClr val="accent1"/>
                </a:solidFill>
              </a:rPr>
              <a:t>Trento</a:t>
            </a:r>
          </a:p>
          <a:p>
            <a:pPr algn="ctr"/>
            <a:r>
              <a:rPr lang="de-DE" sz="1050">
                <a:solidFill>
                  <a:schemeClr val="accent1"/>
                </a:solidFill>
              </a:rPr>
              <a:t>(VA-ID: A19618)</a:t>
            </a:r>
            <a:endParaRPr lang="de-DE" sz="1100">
              <a:solidFill>
                <a:schemeClr val="accent1"/>
              </a:solidFill>
            </a:endParaRPr>
          </a:p>
        </p:txBody>
      </p:sp>
      <p:sp>
        <p:nvSpPr>
          <p:cNvPr id="2" name="Textfeld 1">
            <a:extLst>
              <a:ext uri="{FF2B5EF4-FFF2-40B4-BE49-F238E27FC236}">
                <a16:creationId xmlns:a16="http://schemas.microsoft.com/office/drawing/2014/main" id="{F714AC48-745A-5B9F-E7B4-9C55F12919C1}"/>
              </a:ext>
            </a:extLst>
          </p:cNvPr>
          <p:cNvSpPr txBox="1"/>
          <p:nvPr/>
        </p:nvSpPr>
        <p:spPr>
          <a:xfrm>
            <a:off x="5073946" y="1446397"/>
            <a:ext cx="920828" cy="338554"/>
          </a:xfrm>
          <a:prstGeom prst="rect">
            <a:avLst/>
          </a:prstGeom>
          <a:noFill/>
        </p:spPr>
        <p:txBody>
          <a:bodyPr wrap="none" rtlCol="0">
            <a:spAutoFit/>
          </a:bodyPr>
          <a:lstStyle/>
          <a:p>
            <a:pPr algn="ctr"/>
            <a:r>
              <a:rPr lang="de-DE" sz="1600"/>
              <a:t>Wikidata</a:t>
            </a:r>
          </a:p>
        </p:txBody>
      </p:sp>
      <p:sp>
        <p:nvSpPr>
          <p:cNvPr id="3" name="Textfeld 2">
            <a:extLst>
              <a:ext uri="{FF2B5EF4-FFF2-40B4-BE49-F238E27FC236}">
                <a16:creationId xmlns:a16="http://schemas.microsoft.com/office/drawing/2014/main" id="{ACA8A8C4-F894-7C2C-DC6D-936E84D5830E}"/>
              </a:ext>
            </a:extLst>
          </p:cNvPr>
          <p:cNvSpPr txBox="1"/>
          <p:nvPr/>
        </p:nvSpPr>
        <p:spPr>
          <a:xfrm>
            <a:off x="2674182" y="1944355"/>
            <a:ext cx="1103187" cy="500137"/>
          </a:xfrm>
          <a:prstGeom prst="rect">
            <a:avLst/>
          </a:prstGeom>
          <a:noFill/>
        </p:spPr>
        <p:txBody>
          <a:bodyPr wrap="none" rtlCol="0">
            <a:spAutoFit/>
          </a:bodyPr>
          <a:lstStyle/>
          <a:p>
            <a:pPr algn="ctr"/>
            <a:r>
              <a:rPr lang="de-DE" sz="1600"/>
              <a:t>GeoNames</a:t>
            </a:r>
          </a:p>
          <a:p>
            <a:pPr algn="ctr"/>
            <a:r>
              <a:rPr lang="de-DE" sz="1050"/>
              <a:t>(ID: </a:t>
            </a:r>
            <a:r>
              <a:rPr lang="de-DE" sz="1050">
                <a:hlinkClick r:id="rId5"/>
              </a:rPr>
              <a:t>6541469</a:t>
            </a:r>
            <a:r>
              <a:rPr lang="de-DE" sz="1050"/>
              <a:t>)</a:t>
            </a:r>
            <a:endParaRPr lang="de-DE" sz="1100"/>
          </a:p>
        </p:txBody>
      </p:sp>
      <p:cxnSp>
        <p:nvCxnSpPr>
          <p:cNvPr id="5" name="Gerader Verbinder 4">
            <a:extLst>
              <a:ext uri="{FF2B5EF4-FFF2-40B4-BE49-F238E27FC236}">
                <a16:creationId xmlns:a16="http://schemas.microsoft.com/office/drawing/2014/main" id="{D6C209DC-DBAD-BE4A-7058-2DA0CB2CEFE6}"/>
              </a:ext>
            </a:extLst>
          </p:cNvPr>
          <p:cNvCxnSpPr>
            <a:cxnSpLocks/>
            <a:stCxn id="1061" idx="2"/>
            <a:endCxn id="37" idx="0"/>
          </p:cNvCxnSpPr>
          <p:nvPr/>
        </p:nvCxnSpPr>
        <p:spPr>
          <a:xfrm flipH="1">
            <a:off x="5207726" y="2060824"/>
            <a:ext cx="69089" cy="2420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54B5F0B-7322-B70D-713C-8417DCE9DDB6}"/>
              </a:ext>
            </a:extLst>
          </p:cNvPr>
          <p:cNvCxnSpPr>
            <a:cxnSpLocks/>
            <a:stCxn id="3" idx="2"/>
            <a:endCxn id="37" idx="1"/>
          </p:cNvCxnSpPr>
          <p:nvPr/>
        </p:nvCxnSpPr>
        <p:spPr>
          <a:xfrm>
            <a:off x="3225776" y="2444492"/>
            <a:ext cx="1942081" cy="2073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E786245-7D16-01B1-983C-4E1FC53C44F8}"/>
              </a:ext>
            </a:extLst>
          </p:cNvPr>
          <p:cNvCxnSpPr>
            <a:cxnSpLocks/>
            <a:stCxn id="41" idx="0"/>
            <a:endCxn id="1062" idx="2"/>
          </p:cNvCxnSpPr>
          <p:nvPr/>
        </p:nvCxnSpPr>
        <p:spPr>
          <a:xfrm flipH="1" flipV="1">
            <a:off x="5836250" y="2054327"/>
            <a:ext cx="232079" cy="2866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C1823732-2501-6378-DBE1-EC363812E3BC}"/>
              </a:ext>
            </a:extLst>
          </p:cNvPr>
          <p:cNvSpPr txBox="1"/>
          <p:nvPr/>
        </p:nvSpPr>
        <p:spPr>
          <a:xfrm>
            <a:off x="4046800" y="527412"/>
            <a:ext cx="4122795" cy="461665"/>
          </a:xfrm>
          <a:prstGeom prst="rect">
            <a:avLst/>
          </a:prstGeom>
          <a:noFill/>
        </p:spPr>
        <p:txBody>
          <a:bodyPr wrap="none" rtlCol="0">
            <a:spAutoFit/>
          </a:bodyPr>
          <a:lstStyle/>
          <a:p>
            <a:pPr algn="ctr"/>
            <a:r>
              <a:rPr lang="de-DE" sz="2400"/>
              <a:t>Highly granular and linked data </a:t>
            </a:r>
          </a:p>
        </p:txBody>
      </p:sp>
      <p:grpSp>
        <p:nvGrpSpPr>
          <p:cNvPr id="42" name="Gruppieren 41">
            <a:extLst>
              <a:ext uri="{FF2B5EF4-FFF2-40B4-BE49-F238E27FC236}">
                <a16:creationId xmlns:a16="http://schemas.microsoft.com/office/drawing/2014/main" id="{4699BFBE-C375-C396-87CD-BC877545C83F}"/>
              </a:ext>
            </a:extLst>
          </p:cNvPr>
          <p:cNvGrpSpPr/>
          <p:nvPr/>
        </p:nvGrpSpPr>
        <p:grpSpPr>
          <a:xfrm>
            <a:off x="4616269" y="3302974"/>
            <a:ext cx="2492762" cy="2498326"/>
            <a:chOff x="4616269" y="2767954"/>
            <a:chExt cx="2492762" cy="2498326"/>
          </a:xfrm>
        </p:grpSpPr>
        <p:pic>
          <p:nvPicPr>
            <p:cNvPr id="4" name="Grafik 3">
              <a:extLst>
                <a:ext uri="{FF2B5EF4-FFF2-40B4-BE49-F238E27FC236}">
                  <a16:creationId xmlns:a16="http://schemas.microsoft.com/office/drawing/2014/main" id="{C2531155-E52B-3BAB-15B3-5FC46789103C}"/>
                </a:ext>
              </a:extLst>
            </p:cNvPr>
            <p:cNvPicPr>
              <a:picLocks noChangeAspect="1"/>
            </p:cNvPicPr>
            <p:nvPr/>
          </p:nvPicPr>
          <p:blipFill>
            <a:blip r:embed="rId6">
              <a:alphaModFix amt="35000"/>
            </a:blip>
            <a:stretch>
              <a:fillRect/>
            </a:stretch>
          </p:blipFill>
          <p:spPr>
            <a:xfrm>
              <a:off x="4616269" y="2767954"/>
              <a:ext cx="2492762" cy="2498326"/>
            </a:xfrm>
            <a:prstGeom prst="ellipse">
              <a:avLst/>
            </a:prstGeom>
            <a:ln>
              <a:solidFill>
                <a:schemeClr val="tx1"/>
              </a:solidFill>
            </a:ln>
          </p:spPr>
        </p:pic>
        <p:cxnSp>
          <p:nvCxnSpPr>
            <p:cNvPr id="27" name="Gerader Verbinder 26">
              <a:extLst>
                <a:ext uri="{FF2B5EF4-FFF2-40B4-BE49-F238E27FC236}">
                  <a16:creationId xmlns:a16="http://schemas.microsoft.com/office/drawing/2014/main" id="{A95BE2A9-53A6-D69A-605B-6A4E1CE04799}"/>
                </a:ext>
              </a:extLst>
            </p:cNvPr>
            <p:cNvCxnSpPr>
              <a:cxnSpLocks/>
            </p:cNvCxnSpPr>
            <p:nvPr/>
          </p:nvCxnSpPr>
          <p:spPr>
            <a:xfrm flipH="1">
              <a:off x="5240136" y="3373089"/>
              <a:ext cx="1029219" cy="595000"/>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3C7B2F3-DCBF-1462-4A96-0E4D1BD9D17F}"/>
                </a:ext>
              </a:extLst>
            </p:cNvPr>
            <p:cNvCxnSpPr>
              <a:cxnSpLocks/>
            </p:cNvCxnSpPr>
            <p:nvPr/>
          </p:nvCxnSpPr>
          <p:spPr>
            <a:xfrm flipH="1" flipV="1">
              <a:off x="5240136" y="4017117"/>
              <a:ext cx="773094" cy="392969"/>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821E09B-99AD-58DC-B603-62C53644DF3D}"/>
                </a:ext>
              </a:extLst>
            </p:cNvPr>
            <p:cNvCxnSpPr>
              <a:cxnSpLocks/>
            </p:cNvCxnSpPr>
            <p:nvPr/>
          </p:nvCxnSpPr>
          <p:spPr>
            <a:xfrm flipH="1">
              <a:off x="6096000" y="3343032"/>
              <a:ext cx="198955" cy="1056613"/>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452D3A26-5921-0FFF-4FF2-00674B89B35C}"/>
                </a:ext>
              </a:extLst>
            </p:cNvPr>
            <p:cNvSpPr/>
            <p:nvPr/>
          </p:nvSpPr>
          <p:spPr>
            <a:xfrm>
              <a:off x="5167857" y="3946624"/>
              <a:ext cx="79738" cy="729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11229C4-DAD1-4F28-3124-972D1F115FCE}"/>
                </a:ext>
              </a:extLst>
            </p:cNvPr>
            <p:cNvSpPr/>
            <p:nvPr/>
          </p:nvSpPr>
          <p:spPr>
            <a:xfrm>
              <a:off x="6263813" y="3300102"/>
              <a:ext cx="79738" cy="7298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4F0249B1-8EE8-94CF-B4B0-2FF35DDF196B}"/>
                </a:ext>
              </a:extLst>
            </p:cNvPr>
            <p:cNvSpPr/>
            <p:nvPr/>
          </p:nvSpPr>
          <p:spPr>
            <a:xfrm>
              <a:off x="6028460" y="4385711"/>
              <a:ext cx="79738" cy="7298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52" name="Rechteck 1051">
            <a:extLst>
              <a:ext uri="{FF2B5EF4-FFF2-40B4-BE49-F238E27FC236}">
                <a16:creationId xmlns:a16="http://schemas.microsoft.com/office/drawing/2014/main" id="{BBBA2799-66D9-0602-1467-2FB20344342C}"/>
              </a:ext>
            </a:extLst>
          </p:cNvPr>
          <p:cNvSpPr/>
          <p:nvPr/>
        </p:nvSpPr>
        <p:spPr>
          <a:xfrm>
            <a:off x="2762656" y="2944628"/>
            <a:ext cx="6186792" cy="3180753"/>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3" name="Grafik 1052" descr="Ein Bild, das Screenshot, Dunkelheit, Farbigkeit, Schwarz enthält.&#10;&#10;Automatisch generierte Beschreibung">
            <a:extLst>
              <a:ext uri="{FF2B5EF4-FFF2-40B4-BE49-F238E27FC236}">
                <a16:creationId xmlns:a16="http://schemas.microsoft.com/office/drawing/2014/main" id="{77C4CA65-F94D-C0A0-C24D-88311A73E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3182" y="5763252"/>
            <a:ext cx="1850983" cy="294259"/>
          </a:xfrm>
          <a:prstGeom prst="rect">
            <a:avLst/>
          </a:prstGeom>
        </p:spPr>
      </p:pic>
      <p:sp>
        <p:nvSpPr>
          <p:cNvPr id="1061" name="Textfeld 1060">
            <a:extLst>
              <a:ext uri="{FF2B5EF4-FFF2-40B4-BE49-F238E27FC236}">
                <a16:creationId xmlns:a16="http://schemas.microsoft.com/office/drawing/2014/main" id="{07E3155E-CD2C-E7B1-2281-B11210AA6845}"/>
              </a:ext>
            </a:extLst>
          </p:cNvPr>
          <p:cNvSpPr txBox="1"/>
          <p:nvPr/>
        </p:nvSpPr>
        <p:spPr>
          <a:xfrm>
            <a:off x="4974925" y="1814603"/>
            <a:ext cx="603780" cy="246221"/>
          </a:xfrm>
          <a:prstGeom prst="rect">
            <a:avLst/>
          </a:prstGeom>
          <a:noFill/>
        </p:spPr>
        <p:txBody>
          <a:bodyPr wrap="square">
            <a:spAutoFit/>
          </a:bodyPr>
          <a:lstStyle/>
          <a:p>
            <a:pPr algn="ctr"/>
            <a:r>
              <a:rPr lang="de-DE" sz="1000">
                <a:hlinkClick r:id="rId8"/>
              </a:rPr>
              <a:t>Q3376</a:t>
            </a:r>
            <a:endParaRPr lang="de-DE" sz="1050"/>
          </a:p>
        </p:txBody>
      </p:sp>
      <p:sp>
        <p:nvSpPr>
          <p:cNvPr id="1062" name="Textfeld 1061">
            <a:extLst>
              <a:ext uri="{FF2B5EF4-FFF2-40B4-BE49-F238E27FC236}">
                <a16:creationId xmlns:a16="http://schemas.microsoft.com/office/drawing/2014/main" id="{E266B7D4-9434-29E2-14D7-550B388C2D58}"/>
              </a:ext>
            </a:extLst>
          </p:cNvPr>
          <p:cNvSpPr txBox="1"/>
          <p:nvPr/>
        </p:nvSpPr>
        <p:spPr>
          <a:xfrm>
            <a:off x="5534360" y="1808106"/>
            <a:ext cx="603780" cy="246221"/>
          </a:xfrm>
          <a:prstGeom prst="rect">
            <a:avLst/>
          </a:prstGeom>
          <a:noFill/>
        </p:spPr>
        <p:txBody>
          <a:bodyPr wrap="square">
            <a:spAutoFit/>
          </a:bodyPr>
          <a:lstStyle/>
          <a:p>
            <a:pPr algn="ctr"/>
            <a:r>
              <a:rPr lang="de-DE" sz="1000">
                <a:hlinkClick r:id="rId9"/>
              </a:rPr>
              <a:t>Q34172</a:t>
            </a:r>
            <a:endParaRPr lang="de-DE" sz="1050"/>
          </a:p>
        </p:txBody>
      </p:sp>
      <p:sp>
        <p:nvSpPr>
          <p:cNvPr id="1066" name="Rechteck 1065">
            <a:extLst>
              <a:ext uri="{FF2B5EF4-FFF2-40B4-BE49-F238E27FC236}">
                <a16:creationId xmlns:a16="http://schemas.microsoft.com/office/drawing/2014/main" id="{6A36FE00-69D0-7826-5688-6C1EFFB470DD}"/>
              </a:ext>
            </a:extLst>
          </p:cNvPr>
          <p:cNvSpPr/>
          <p:nvPr/>
        </p:nvSpPr>
        <p:spPr>
          <a:xfrm>
            <a:off x="4974925" y="1413400"/>
            <a:ext cx="1133273" cy="781024"/>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8" name="Gerader Verbinder 1067">
            <a:extLst>
              <a:ext uri="{FF2B5EF4-FFF2-40B4-BE49-F238E27FC236}">
                <a16:creationId xmlns:a16="http://schemas.microsoft.com/office/drawing/2014/main" id="{046353E1-7C8C-B68D-83D8-8A5C4EA4681C}"/>
              </a:ext>
            </a:extLst>
          </p:cNvPr>
          <p:cNvCxnSpPr>
            <a:cxnSpLocks/>
            <a:stCxn id="38" idx="0"/>
          </p:cNvCxnSpPr>
          <p:nvPr/>
        </p:nvCxnSpPr>
        <p:spPr>
          <a:xfrm flipV="1">
            <a:off x="6303682" y="2194424"/>
            <a:ext cx="1368311" cy="16406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1" name="Textfeld 1070">
            <a:extLst>
              <a:ext uri="{FF2B5EF4-FFF2-40B4-BE49-F238E27FC236}">
                <a16:creationId xmlns:a16="http://schemas.microsoft.com/office/drawing/2014/main" id="{65894FEB-67B8-0FE9-DA68-7544B65D130D}"/>
              </a:ext>
            </a:extLst>
          </p:cNvPr>
          <p:cNvSpPr txBox="1"/>
          <p:nvPr/>
        </p:nvSpPr>
        <p:spPr>
          <a:xfrm>
            <a:off x="7198937" y="1657793"/>
            <a:ext cx="1175322" cy="500137"/>
          </a:xfrm>
          <a:prstGeom prst="rect">
            <a:avLst/>
          </a:prstGeom>
          <a:noFill/>
        </p:spPr>
        <p:txBody>
          <a:bodyPr wrap="none" rtlCol="0">
            <a:spAutoFit/>
          </a:bodyPr>
          <a:lstStyle/>
          <a:p>
            <a:pPr algn="ctr"/>
            <a:r>
              <a:rPr lang="de-DE" sz="1600"/>
              <a:t>Dictionaries</a:t>
            </a:r>
          </a:p>
          <a:p>
            <a:pPr algn="ctr"/>
            <a:r>
              <a:rPr lang="de-DE" sz="1050"/>
              <a:t>(e.g. </a:t>
            </a:r>
            <a:r>
              <a:rPr lang="de-DE" sz="1050">
                <a:hlinkClick r:id="rId10"/>
              </a:rPr>
              <a:t>Treccani</a:t>
            </a:r>
            <a:r>
              <a:rPr lang="de-DE" sz="1050"/>
              <a:t>)</a:t>
            </a:r>
            <a:endParaRPr lang="de-DE" sz="1100"/>
          </a:p>
        </p:txBody>
      </p:sp>
    </p:spTree>
    <p:extLst>
      <p:ext uri="{BB962C8B-B14F-4D97-AF65-F5344CB8AC3E}">
        <p14:creationId xmlns:p14="http://schemas.microsoft.com/office/powerpoint/2010/main" val="203816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20BA-EF3E-A371-0361-D3EE46CB5F28}"/>
            </a:ext>
          </a:extLst>
        </p:cNvPr>
        <p:cNvGrpSpPr/>
        <p:nvPr/>
      </p:nvGrpSpPr>
      <p:grpSpPr>
        <a:xfrm>
          <a:off x="0" y="0"/>
          <a:ext cx="0" cy="0"/>
          <a:chOff x="0" y="0"/>
          <a:chExt cx="0" cy="0"/>
        </a:xfrm>
      </p:grpSpPr>
      <p:grpSp>
        <p:nvGrpSpPr>
          <p:cNvPr id="68" name="Gruppieren 67">
            <a:extLst>
              <a:ext uri="{FF2B5EF4-FFF2-40B4-BE49-F238E27FC236}">
                <a16:creationId xmlns:a16="http://schemas.microsoft.com/office/drawing/2014/main" id="{BF9EF760-A847-F57A-4878-54FACD761082}"/>
              </a:ext>
            </a:extLst>
          </p:cNvPr>
          <p:cNvGrpSpPr/>
          <p:nvPr/>
        </p:nvGrpSpPr>
        <p:grpSpPr>
          <a:xfrm>
            <a:off x="3854403" y="2351435"/>
            <a:ext cx="2348524" cy="2423764"/>
            <a:chOff x="2536092" y="3265835"/>
            <a:chExt cx="2348524" cy="2423764"/>
          </a:xfrm>
        </p:grpSpPr>
        <p:sp>
          <p:nvSpPr>
            <p:cNvPr id="3" name="Ellipse 2">
              <a:extLst>
                <a:ext uri="{FF2B5EF4-FFF2-40B4-BE49-F238E27FC236}">
                  <a16:creationId xmlns:a16="http://schemas.microsoft.com/office/drawing/2014/main" id="{88A23D24-A3CC-95F7-0108-52EDD6BB7884}"/>
                </a:ext>
              </a:extLst>
            </p:cNvPr>
            <p:cNvSpPr/>
            <p:nvPr/>
          </p:nvSpPr>
          <p:spPr>
            <a:xfrm>
              <a:off x="2536092" y="3302000"/>
              <a:ext cx="2348524" cy="2387599"/>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4320522-5F4E-CB27-EA61-54B017E26CCD}"/>
                </a:ext>
              </a:extLst>
            </p:cNvPr>
            <p:cNvSpPr txBox="1"/>
            <p:nvPr/>
          </p:nvSpPr>
          <p:spPr>
            <a:xfrm rot="216626">
              <a:off x="3202974" y="3265835"/>
              <a:ext cx="1180131" cy="369332"/>
            </a:xfrm>
            <a:prstGeom prst="rect">
              <a:avLst/>
            </a:prstGeom>
            <a:noFill/>
          </p:spPr>
          <p:txBody>
            <a:bodyPr wrap="none" rtlCol="0">
              <a:prstTxWarp prst="textCircle">
                <a:avLst>
                  <a:gd name="adj" fmla="val 12601755"/>
                </a:avLst>
              </a:prstTxWarp>
              <a:spAutoFit/>
            </a:bodyPr>
            <a:lstStyle/>
            <a:p>
              <a:r>
                <a:rPr lang="de-DE"/>
                <a:t>Interfaces</a:t>
              </a:r>
            </a:p>
          </p:txBody>
        </p:sp>
        <p:cxnSp>
          <p:nvCxnSpPr>
            <p:cNvPr id="26" name="Gerader Verbinder 25">
              <a:extLst>
                <a:ext uri="{FF2B5EF4-FFF2-40B4-BE49-F238E27FC236}">
                  <a16:creationId xmlns:a16="http://schemas.microsoft.com/office/drawing/2014/main" id="{21E1C92B-8DDA-6BB7-569E-C8D5011803F4}"/>
                </a:ext>
              </a:extLst>
            </p:cNvPr>
            <p:cNvCxnSpPr>
              <a:cxnSpLocks/>
              <a:stCxn id="3" idx="0"/>
              <a:endCxn id="37" idx="0"/>
            </p:cNvCxnSpPr>
            <p:nvPr/>
          </p:nvCxnSpPr>
          <p:spPr>
            <a:xfrm>
              <a:off x="3710354" y="3302000"/>
              <a:ext cx="1357" cy="588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D20D75F-6953-395C-B50D-01A27792EB8C}"/>
                </a:ext>
              </a:extLst>
            </p:cNvPr>
            <p:cNvCxnSpPr>
              <a:cxnSpLocks/>
              <a:stCxn id="3" idx="5"/>
            </p:cNvCxnSpPr>
            <p:nvPr/>
          </p:nvCxnSpPr>
          <p:spPr>
            <a:xfrm flipH="1" flipV="1">
              <a:off x="4149804" y="4949439"/>
              <a:ext cx="390879" cy="39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C8EC17A-855F-1DC9-4937-3254B3538DF4}"/>
                </a:ext>
              </a:extLst>
            </p:cNvPr>
            <p:cNvCxnSpPr>
              <a:cxnSpLocks/>
              <a:stCxn id="3" idx="3"/>
            </p:cNvCxnSpPr>
            <p:nvPr/>
          </p:nvCxnSpPr>
          <p:spPr>
            <a:xfrm flipV="1">
              <a:off x="2880025" y="4949439"/>
              <a:ext cx="390879" cy="390504"/>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ED7C4C10-DADA-97ED-3137-F52B1CE68804}"/>
                </a:ext>
              </a:extLst>
            </p:cNvPr>
            <p:cNvSpPr txBox="1"/>
            <p:nvPr/>
          </p:nvSpPr>
          <p:spPr>
            <a:xfrm rot="4159361">
              <a:off x="4117217" y="3896282"/>
              <a:ext cx="915635" cy="584775"/>
            </a:xfrm>
            <a:prstGeom prst="rect">
              <a:avLst/>
            </a:prstGeom>
            <a:noFill/>
          </p:spPr>
          <p:txBody>
            <a:bodyPr wrap="none" rtlCol="0">
              <a:spAutoFit/>
            </a:bodyPr>
            <a:lstStyle/>
            <a:p>
              <a:pPr algn="ctr"/>
              <a:r>
                <a:rPr lang="de-DE"/>
                <a:t>GUI</a:t>
              </a:r>
              <a:br>
                <a:rPr lang="de-DE"/>
              </a:br>
              <a:r>
                <a:rPr lang="de-DE" sz="1400"/>
                <a:t>(i. a. map)</a:t>
              </a:r>
              <a:endParaRPr lang="de-DE"/>
            </a:p>
          </p:txBody>
        </p:sp>
        <p:sp>
          <p:nvSpPr>
            <p:cNvPr id="50" name="Textfeld 49">
              <a:extLst>
                <a:ext uri="{FF2B5EF4-FFF2-40B4-BE49-F238E27FC236}">
                  <a16:creationId xmlns:a16="http://schemas.microsoft.com/office/drawing/2014/main" id="{55C9D631-9405-7C8F-F1F8-4B3D1130E6EB}"/>
                </a:ext>
              </a:extLst>
            </p:cNvPr>
            <p:cNvSpPr txBox="1"/>
            <p:nvPr/>
          </p:nvSpPr>
          <p:spPr>
            <a:xfrm>
              <a:off x="3463331" y="5197892"/>
              <a:ext cx="494046" cy="369332"/>
            </a:xfrm>
            <a:prstGeom prst="rect">
              <a:avLst/>
            </a:prstGeom>
            <a:noFill/>
          </p:spPr>
          <p:txBody>
            <a:bodyPr wrap="none" rtlCol="0">
              <a:spAutoFit/>
            </a:bodyPr>
            <a:lstStyle/>
            <a:p>
              <a:r>
                <a:rPr lang="de-DE"/>
                <a:t>API</a:t>
              </a:r>
            </a:p>
          </p:txBody>
        </p:sp>
        <p:sp>
          <p:nvSpPr>
            <p:cNvPr id="51" name="Textfeld 50">
              <a:extLst>
                <a:ext uri="{FF2B5EF4-FFF2-40B4-BE49-F238E27FC236}">
                  <a16:creationId xmlns:a16="http://schemas.microsoft.com/office/drawing/2014/main" id="{7C95864A-9FDD-C481-BAA1-654313BAE4FC}"/>
                </a:ext>
              </a:extLst>
            </p:cNvPr>
            <p:cNvSpPr txBox="1"/>
            <p:nvPr/>
          </p:nvSpPr>
          <p:spPr>
            <a:xfrm>
              <a:off x="2583657" y="3975441"/>
              <a:ext cx="633507" cy="369332"/>
            </a:xfrm>
            <a:prstGeom prst="rect">
              <a:avLst/>
            </a:prstGeom>
            <a:noFill/>
          </p:spPr>
          <p:txBody>
            <a:bodyPr wrap="none" rtlCol="0">
              <a:spAutoFit/>
            </a:bodyPr>
            <a:lstStyle/>
            <a:p>
              <a:r>
                <a:rPr lang="de-DE"/>
                <a:t>PMA</a:t>
              </a:r>
            </a:p>
          </p:txBody>
        </p:sp>
      </p:grpSp>
      <p:grpSp>
        <p:nvGrpSpPr>
          <p:cNvPr id="82" name="Gruppieren 81">
            <a:extLst>
              <a:ext uri="{FF2B5EF4-FFF2-40B4-BE49-F238E27FC236}">
                <a16:creationId xmlns:a16="http://schemas.microsoft.com/office/drawing/2014/main" id="{32E14225-961F-96EB-5D55-DAF6F4374369}"/>
              </a:ext>
            </a:extLst>
          </p:cNvPr>
          <p:cNvGrpSpPr/>
          <p:nvPr/>
        </p:nvGrpSpPr>
        <p:grpSpPr>
          <a:xfrm>
            <a:off x="713778" y="4595630"/>
            <a:ext cx="6275753" cy="1174173"/>
            <a:chOff x="6696923" y="2945912"/>
            <a:chExt cx="3994523" cy="590987"/>
          </a:xfrm>
        </p:grpSpPr>
        <p:cxnSp>
          <p:nvCxnSpPr>
            <p:cNvPr id="70" name="Gerader Verbinder 69">
              <a:extLst>
                <a:ext uri="{FF2B5EF4-FFF2-40B4-BE49-F238E27FC236}">
                  <a16:creationId xmlns:a16="http://schemas.microsoft.com/office/drawing/2014/main" id="{BCE1C24B-3633-6B78-AE98-5381B30ED2D7}"/>
                </a:ext>
              </a:extLst>
            </p:cNvPr>
            <p:cNvCxnSpPr>
              <a:cxnSpLocks/>
            </p:cNvCxnSpPr>
            <p:nvPr/>
          </p:nvCxnSpPr>
          <p:spPr>
            <a:xfrm>
              <a:off x="6739493" y="3536899"/>
              <a:ext cx="34752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AB3051EF-7EB5-426D-6683-73070106DEB4}"/>
                </a:ext>
              </a:extLst>
            </p:cNvPr>
            <p:cNvCxnSpPr>
              <a:cxnSpLocks/>
            </p:cNvCxnSpPr>
            <p:nvPr/>
          </p:nvCxnSpPr>
          <p:spPr>
            <a:xfrm flipV="1">
              <a:off x="10214708" y="2945912"/>
              <a:ext cx="476738" cy="590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0E6001A-233D-66A4-36D2-26FAF8CE0EB2}"/>
                </a:ext>
              </a:extLst>
            </p:cNvPr>
            <p:cNvCxnSpPr>
              <a:cxnSpLocks/>
            </p:cNvCxnSpPr>
            <p:nvPr/>
          </p:nvCxnSpPr>
          <p:spPr>
            <a:xfrm flipH="1" flipV="1">
              <a:off x="6696923" y="2945912"/>
              <a:ext cx="42570" cy="586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01B91D6-D57A-287F-DC64-C11229B9BF2F}"/>
                </a:ext>
              </a:extLst>
            </p:cNvPr>
            <p:cNvCxnSpPr>
              <a:cxnSpLocks/>
            </p:cNvCxnSpPr>
            <p:nvPr/>
          </p:nvCxnSpPr>
          <p:spPr>
            <a:xfrm>
              <a:off x="6696923" y="2945912"/>
              <a:ext cx="39945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Rechteck 94">
            <a:extLst>
              <a:ext uri="{FF2B5EF4-FFF2-40B4-BE49-F238E27FC236}">
                <a16:creationId xmlns:a16="http://schemas.microsoft.com/office/drawing/2014/main" id="{0E9B0B2F-F3DE-CB1F-E1FB-D26BFB2B5B25}"/>
              </a:ext>
            </a:extLst>
          </p:cNvPr>
          <p:cNvSpPr/>
          <p:nvPr/>
        </p:nvSpPr>
        <p:spPr>
          <a:xfrm>
            <a:off x="1597891" y="3268331"/>
            <a:ext cx="1329273" cy="132729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a:extLst>
              <a:ext uri="{FF2B5EF4-FFF2-40B4-BE49-F238E27FC236}">
                <a16:creationId xmlns:a16="http://schemas.microsoft.com/office/drawing/2014/main" id="{6533B79C-5348-3AC4-DC44-E935F9336A7C}"/>
              </a:ext>
            </a:extLst>
          </p:cNvPr>
          <p:cNvSpPr/>
          <p:nvPr/>
        </p:nvSpPr>
        <p:spPr>
          <a:xfrm>
            <a:off x="8491605" y="2078184"/>
            <a:ext cx="2130215" cy="2150982"/>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a:extLst>
              <a:ext uri="{FF2B5EF4-FFF2-40B4-BE49-F238E27FC236}">
                <a16:creationId xmlns:a16="http://schemas.microsoft.com/office/drawing/2014/main" id="{EB79AD65-21CF-43DD-3DB3-7C3BDA1456CF}"/>
              </a:ext>
            </a:extLst>
          </p:cNvPr>
          <p:cNvSpPr/>
          <p:nvPr/>
        </p:nvSpPr>
        <p:spPr>
          <a:xfrm>
            <a:off x="1803342" y="2405569"/>
            <a:ext cx="315502" cy="86276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a:extLst>
              <a:ext uri="{FF2B5EF4-FFF2-40B4-BE49-F238E27FC236}">
                <a16:creationId xmlns:a16="http://schemas.microsoft.com/office/drawing/2014/main" id="{460C59D9-61CD-FC43-B9EB-F7DFDB1BE3DD}"/>
              </a:ext>
            </a:extLst>
          </p:cNvPr>
          <p:cNvSpPr/>
          <p:nvPr/>
        </p:nvSpPr>
        <p:spPr>
          <a:xfrm>
            <a:off x="8771266" y="2216131"/>
            <a:ext cx="1570892" cy="1629471"/>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Freihandform: Form 104">
            <a:extLst>
              <a:ext uri="{FF2B5EF4-FFF2-40B4-BE49-F238E27FC236}">
                <a16:creationId xmlns:a16="http://schemas.microsoft.com/office/drawing/2014/main" id="{1D1DAE19-8300-048F-C41A-B2C6D0D0BDF0}"/>
              </a:ext>
            </a:extLst>
          </p:cNvPr>
          <p:cNvSpPr/>
          <p:nvPr/>
        </p:nvSpPr>
        <p:spPr>
          <a:xfrm>
            <a:off x="101600" y="937832"/>
            <a:ext cx="1939145" cy="1477122"/>
          </a:xfrm>
          <a:custGeom>
            <a:avLst/>
            <a:gdLst>
              <a:gd name="connsiteX0" fmla="*/ 1836615 w 1939145"/>
              <a:gd name="connsiteY0" fmla="*/ 1477122 h 1477122"/>
              <a:gd name="connsiteX1" fmla="*/ 1891323 w 1939145"/>
              <a:gd name="connsiteY1" fmla="*/ 1344260 h 1477122"/>
              <a:gd name="connsiteX2" fmla="*/ 1922585 w 1939145"/>
              <a:gd name="connsiteY2" fmla="*/ 1250476 h 1477122"/>
              <a:gd name="connsiteX3" fmla="*/ 1930400 w 1939145"/>
              <a:gd name="connsiteY3" fmla="*/ 1164506 h 1477122"/>
              <a:gd name="connsiteX4" fmla="*/ 1938215 w 1939145"/>
              <a:gd name="connsiteY4" fmla="*/ 1094168 h 1477122"/>
              <a:gd name="connsiteX5" fmla="*/ 1883508 w 1939145"/>
              <a:gd name="connsiteY5" fmla="*/ 1008199 h 1477122"/>
              <a:gd name="connsiteX6" fmla="*/ 1531815 w 1939145"/>
              <a:gd name="connsiteY6" fmla="*/ 867522 h 1477122"/>
              <a:gd name="connsiteX7" fmla="*/ 1469292 w 1939145"/>
              <a:gd name="connsiteY7" fmla="*/ 1008199 h 1477122"/>
              <a:gd name="connsiteX8" fmla="*/ 1508369 w 1939145"/>
              <a:gd name="connsiteY8" fmla="*/ 1039460 h 1477122"/>
              <a:gd name="connsiteX9" fmla="*/ 1633415 w 1939145"/>
              <a:gd name="connsiteY9" fmla="*/ 1055091 h 1477122"/>
              <a:gd name="connsiteX10" fmla="*/ 1781908 w 1939145"/>
              <a:gd name="connsiteY10" fmla="*/ 992568 h 1477122"/>
              <a:gd name="connsiteX11" fmla="*/ 1805354 w 1939145"/>
              <a:gd name="connsiteY11" fmla="*/ 937860 h 1477122"/>
              <a:gd name="connsiteX12" fmla="*/ 1727200 w 1939145"/>
              <a:gd name="connsiteY12" fmla="*/ 687768 h 1477122"/>
              <a:gd name="connsiteX13" fmla="*/ 1555262 w 1939145"/>
              <a:gd name="connsiteY13" fmla="*/ 554906 h 1477122"/>
              <a:gd name="connsiteX14" fmla="*/ 1148862 w 1939145"/>
              <a:gd name="connsiteY14" fmla="*/ 375153 h 1477122"/>
              <a:gd name="connsiteX15" fmla="*/ 1039446 w 1939145"/>
              <a:gd name="connsiteY15" fmla="*/ 343891 h 1477122"/>
              <a:gd name="connsiteX16" fmla="*/ 898769 w 1939145"/>
              <a:gd name="connsiteY16" fmla="*/ 351706 h 1477122"/>
              <a:gd name="connsiteX17" fmla="*/ 781538 w 1939145"/>
              <a:gd name="connsiteY17" fmla="*/ 476753 h 1477122"/>
              <a:gd name="connsiteX18" fmla="*/ 773723 w 1939145"/>
              <a:gd name="connsiteY18" fmla="*/ 515830 h 1477122"/>
              <a:gd name="connsiteX19" fmla="*/ 953477 w 1939145"/>
              <a:gd name="connsiteY19" fmla="*/ 586168 h 1477122"/>
              <a:gd name="connsiteX20" fmla="*/ 1047262 w 1939145"/>
              <a:gd name="connsiteY20" fmla="*/ 531460 h 1477122"/>
              <a:gd name="connsiteX21" fmla="*/ 1094154 w 1939145"/>
              <a:gd name="connsiteY21" fmla="*/ 398599 h 1477122"/>
              <a:gd name="connsiteX22" fmla="*/ 1078523 w 1939145"/>
              <a:gd name="connsiteY22" fmla="*/ 296999 h 1477122"/>
              <a:gd name="connsiteX23" fmla="*/ 976923 w 1939145"/>
              <a:gd name="connsiteY23" fmla="*/ 218845 h 1477122"/>
              <a:gd name="connsiteX24" fmla="*/ 906585 w 1939145"/>
              <a:gd name="connsiteY24" fmla="*/ 195399 h 1477122"/>
              <a:gd name="connsiteX25" fmla="*/ 695569 w 1939145"/>
              <a:gd name="connsiteY25" fmla="*/ 234476 h 1477122"/>
              <a:gd name="connsiteX26" fmla="*/ 625231 w 1939145"/>
              <a:gd name="connsiteY26" fmla="*/ 273553 h 1477122"/>
              <a:gd name="connsiteX27" fmla="*/ 609600 w 1939145"/>
              <a:gd name="connsiteY27" fmla="*/ 312630 h 1477122"/>
              <a:gd name="connsiteX28" fmla="*/ 609600 w 1939145"/>
              <a:gd name="connsiteY28" fmla="*/ 445491 h 1477122"/>
              <a:gd name="connsiteX29" fmla="*/ 672123 w 1939145"/>
              <a:gd name="connsiteY29" fmla="*/ 289183 h 1477122"/>
              <a:gd name="connsiteX30" fmla="*/ 578338 w 1939145"/>
              <a:gd name="connsiteY30" fmla="*/ 156322 h 1477122"/>
              <a:gd name="connsiteX31" fmla="*/ 304800 w 1939145"/>
              <a:gd name="connsiteY31" fmla="*/ 14 h 1477122"/>
              <a:gd name="connsiteX32" fmla="*/ 234462 w 1939145"/>
              <a:gd name="connsiteY32" fmla="*/ 31276 h 1477122"/>
              <a:gd name="connsiteX33" fmla="*/ 156308 w 1939145"/>
              <a:gd name="connsiteY33" fmla="*/ 140691 h 1477122"/>
              <a:gd name="connsiteX34" fmla="*/ 164123 w 1939145"/>
              <a:gd name="connsiteY34" fmla="*/ 312630 h 1477122"/>
              <a:gd name="connsiteX35" fmla="*/ 226646 w 1939145"/>
              <a:gd name="connsiteY35" fmla="*/ 265737 h 1477122"/>
              <a:gd name="connsiteX36" fmla="*/ 218831 w 1939145"/>
              <a:gd name="connsiteY36" fmla="*/ 54722 h 1477122"/>
              <a:gd name="connsiteX37" fmla="*/ 195385 w 1939145"/>
              <a:gd name="connsiteY37" fmla="*/ 23460 h 1477122"/>
              <a:gd name="connsiteX38" fmla="*/ 132862 w 1939145"/>
              <a:gd name="connsiteY38" fmla="*/ 15645 h 1477122"/>
              <a:gd name="connsiteX39" fmla="*/ 109415 w 1939145"/>
              <a:gd name="connsiteY39" fmla="*/ 7830 h 1477122"/>
              <a:gd name="connsiteX40" fmla="*/ 0 w 1939145"/>
              <a:gd name="connsiteY40" fmla="*/ 14 h 14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39145" h="1477122">
                <a:moveTo>
                  <a:pt x="1836615" y="1477122"/>
                </a:moveTo>
                <a:cubicBezTo>
                  <a:pt x="1854375" y="1388327"/>
                  <a:pt x="1830362" y="1490567"/>
                  <a:pt x="1891323" y="1344260"/>
                </a:cubicBezTo>
                <a:cubicBezTo>
                  <a:pt x="1903997" y="1313842"/>
                  <a:pt x="1912164" y="1281737"/>
                  <a:pt x="1922585" y="1250476"/>
                </a:cubicBezTo>
                <a:cubicBezTo>
                  <a:pt x="1925190" y="1221819"/>
                  <a:pt x="1927537" y="1193138"/>
                  <a:pt x="1930400" y="1164506"/>
                </a:cubicBezTo>
                <a:cubicBezTo>
                  <a:pt x="1932747" y="1141033"/>
                  <a:pt x="1942093" y="1117437"/>
                  <a:pt x="1938215" y="1094168"/>
                </a:cubicBezTo>
                <a:cubicBezTo>
                  <a:pt x="1930484" y="1047781"/>
                  <a:pt x="1918291" y="1026152"/>
                  <a:pt x="1883508" y="1008199"/>
                </a:cubicBezTo>
                <a:cubicBezTo>
                  <a:pt x="1638889" y="881943"/>
                  <a:pt x="1735747" y="915505"/>
                  <a:pt x="1531815" y="867522"/>
                </a:cubicBezTo>
                <a:cubicBezTo>
                  <a:pt x="1433344" y="903329"/>
                  <a:pt x="1411870" y="878999"/>
                  <a:pt x="1469292" y="1008199"/>
                </a:cubicBezTo>
                <a:cubicBezTo>
                  <a:pt x="1476067" y="1023442"/>
                  <a:pt x="1492330" y="1034877"/>
                  <a:pt x="1508369" y="1039460"/>
                </a:cubicBezTo>
                <a:cubicBezTo>
                  <a:pt x="1548759" y="1051000"/>
                  <a:pt x="1633415" y="1055091"/>
                  <a:pt x="1633415" y="1055091"/>
                </a:cubicBezTo>
                <a:cubicBezTo>
                  <a:pt x="1682913" y="1034250"/>
                  <a:pt x="1737534" y="1022823"/>
                  <a:pt x="1781908" y="992568"/>
                </a:cubicBezTo>
                <a:cubicBezTo>
                  <a:pt x="1798300" y="981391"/>
                  <a:pt x="1805955" y="957691"/>
                  <a:pt x="1805354" y="937860"/>
                </a:cubicBezTo>
                <a:cubicBezTo>
                  <a:pt x="1800884" y="790366"/>
                  <a:pt x="1812824" y="758102"/>
                  <a:pt x="1727200" y="687768"/>
                </a:cubicBezTo>
                <a:cubicBezTo>
                  <a:pt x="1671232" y="641794"/>
                  <a:pt x="1616315" y="593876"/>
                  <a:pt x="1555262" y="554906"/>
                </a:cubicBezTo>
                <a:cubicBezTo>
                  <a:pt x="1424388" y="471370"/>
                  <a:pt x="1294798" y="424985"/>
                  <a:pt x="1148862" y="375153"/>
                </a:cubicBezTo>
                <a:cubicBezTo>
                  <a:pt x="1112966" y="362896"/>
                  <a:pt x="1075918" y="354312"/>
                  <a:pt x="1039446" y="343891"/>
                </a:cubicBezTo>
                <a:cubicBezTo>
                  <a:pt x="992554" y="346496"/>
                  <a:pt x="943481" y="337334"/>
                  <a:pt x="898769" y="351706"/>
                </a:cubicBezTo>
                <a:cubicBezTo>
                  <a:pt x="837861" y="371284"/>
                  <a:pt x="811455" y="428886"/>
                  <a:pt x="781538" y="476753"/>
                </a:cubicBezTo>
                <a:cubicBezTo>
                  <a:pt x="778933" y="489779"/>
                  <a:pt x="772839" y="502576"/>
                  <a:pt x="773723" y="515830"/>
                </a:cubicBezTo>
                <a:cubicBezTo>
                  <a:pt x="782570" y="648524"/>
                  <a:pt x="798947" y="593526"/>
                  <a:pt x="953477" y="586168"/>
                </a:cubicBezTo>
                <a:cubicBezTo>
                  <a:pt x="984739" y="567932"/>
                  <a:pt x="1020804" y="556154"/>
                  <a:pt x="1047262" y="531460"/>
                </a:cubicBezTo>
                <a:cubicBezTo>
                  <a:pt x="1061496" y="518175"/>
                  <a:pt x="1092324" y="404699"/>
                  <a:pt x="1094154" y="398599"/>
                </a:cubicBezTo>
                <a:cubicBezTo>
                  <a:pt x="1088944" y="364732"/>
                  <a:pt x="1091249" y="328813"/>
                  <a:pt x="1078523" y="296999"/>
                </a:cubicBezTo>
                <a:cubicBezTo>
                  <a:pt x="1058586" y="247156"/>
                  <a:pt x="1020775" y="235290"/>
                  <a:pt x="976923" y="218845"/>
                </a:cubicBezTo>
                <a:cubicBezTo>
                  <a:pt x="953782" y="210167"/>
                  <a:pt x="930031" y="203214"/>
                  <a:pt x="906585" y="195399"/>
                </a:cubicBezTo>
                <a:cubicBezTo>
                  <a:pt x="825946" y="206395"/>
                  <a:pt x="762837" y="200842"/>
                  <a:pt x="695569" y="234476"/>
                </a:cubicBezTo>
                <a:cubicBezTo>
                  <a:pt x="671579" y="246471"/>
                  <a:pt x="648677" y="260527"/>
                  <a:pt x="625231" y="273553"/>
                </a:cubicBezTo>
                <a:cubicBezTo>
                  <a:pt x="620021" y="286579"/>
                  <a:pt x="613003" y="299020"/>
                  <a:pt x="609600" y="312630"/>
                </a:cubicBezTo>
                <a:cubicBezTo>
                  <a:pt x="595614" y="368572"/>
                  <a:pt x="603460" y="384089"/>
                  <a:pt x="609600" y="445491"/>
                </a:cubicBezTo>
                <a:cubicBezTo>
                  <a:pt x="650847" y="383621"/>
                  <a:pt x="658024" y="383179"/>
                  <a:pt x="672123" y="289183"/>
                </a:cubicBezTo>
                <a:cubicBezTo>
                  <a:pt x="681077" y="229492"/>
                  <a:pt x="615589" y="183994"/>
                  <a:pt x="578338" y="156322"/>
                </a:cubicBezTo>
                <a:cubicBezTo>
                  <a:pt x="451661" y="62219"/>
                  <a:pt x="420497" y="52604"/>
                  <a:pt x="304800" y="14"/>
                </a:cubicBezTo>
                <a:cubicBezTo>
                  <a:pt x="281354" y="10435"/>
                  <a:pt x="254375" y="15097"/>
                  <a:pt x="234462" y="31276"/>
                </a:cubicBezTo>
                <a:cubicBezTo>
                  <a:pt x="205901" y="54481"/>
                  <a:pt x="176894" y="106380"/>
                  <a:pt x="156308" y="140691"/>
                </a:cubicBezTo>
                <a:cubicBezTo>
                  <a:pt x="147485" y="180393"/>
                  <a:pt x="114513" y="281060"/>
                  <a:pt x="164123" y="312630"/>
                </a:cubicBezTo>
                <a:cubicBezTo>
                  <a:pt x="186102" y="326616"/>
                  <a:pt x="205805" y="281368"/>
                  <a:pt x="226646" y="265737"/>
                </a:cubicBezTo>
                <a:cubicBezTo>
                  <a:pt x="234758" y="176512"/>
                  <a:pt x="243151" y="152003"/>
                  <a:pt x="218831" y="54722"/>
                </a:cubicBezTo>
                <a:cubicBezTo>
                  <a:pt x="215672" y="42085"/>
                  <a:pt x="207243" y="28850"/>
                  <a:pt x="195385" y="23460"/>
                </a:cubicBezTo>
                <a:cubicBezTo>
                  <a:pt x="176264" y="14769"/>
                  <a:pt x="153703" y="18250"/>
                  <a:pt x="132862" y="15645"/>
                </a:cubicBezTo>
                <a:cubicBezTo>
                  <a:pt x="125046" y="13040"/>
                  <a:pt x="117571" y="8995"/>
                  <a:pt x="109415" y="7830"/>
                </a:cubicBezTo>
                <a:cubicBezTo>
                  <a:pt x="49750" y="-694"/>
                  <a:pt x="42962" y="14"/>
                  <a:pt x="0" y="14"/>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a:extLst>
              <a:ext uri="{FF2B5EF4-FFF2-40B4-BE49-F238E27FC236}">
                <a16:creationId xmlns:a16="http://schemas.microsoft.com/office/drawing/2014/main" id="{3A91735C-E65C-556A-EDFB-C435FE230626}"/>
              </a:ext>
            </a:extLst>
          </p:cNvPr>
          <p:cNvSpPr/>
          <p:nvPr/>
        </p:nvSpPr>
        <p:spPr>
          <a:xfrm>
            <a:off x="2118844" y="3463714"/>
            <a:ext cx="735745" cy="54753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feld 107">
            <a:extLst>
              <a:ext uri="{FF2B5EF4-FFF2-40B4-BE49-F238E27FC236}">
                <a16:creationId xmlns:a16="http://schemas.microsoft.com/office/drawing/2014/main" id="{97164AE2-D38B-5AFD-F8F6-1C5C94CD8D9A}"/>
              </a:ext>
            </a:extLst>
          </p:cNvPr>
          <p:cNvSpPr txBox="1"/>
          <p:nvPr/>
        </p:nvSpPr>
        <p:spPr>
          <a:xfrm>
            <a:off x="3465983" y="4849389"/>
            <a:ext cx="939681" cy="369332"/>
          </a:xfrm>
          <a:prstGeom prst="rect">
            <a:avLst/>
          </a:prstGeom>
          <a:noFill/>
        </p:spPr>
        <p:txBody>
          <a:bodyPr wrap="none" rtlCol="0">
            <a:spAutoFit/>
          </a:bodyPr>
          <a:lstStyle/>
          <a:p>
            <a:r>
              <a:rPr lang="de-DE"/>
              <a:t>Funding</a:t>
            </a:r>
          </a:p>
        </p:txBody>
      </p:sp>
      <p:sp>
        <p:nvSpPr>
          <p:cNvPr id="109" name="Textfeld 108">
            <a:extLst>
              <a:ext uri="{FF2B5EF4-FFF2-40B4-BE49-F238E27FC236}">
                <a16:creationId xmlns:a16="http://schemas.microsoft.com/office/drawing/2014/main" id="{25855083-1B5C-4279-E5C5-01816F862F89}"/>
              </a:ext>
            </a:extLst>
          </p:cNvPr>
          <p:cNvSpPr txBox="1"/>
          <p:nvPr/>
        </p:nvSpPr>
        <p:spPr>
          <a:xfrm>
            <a:off x="9781136" y="3862074"/>
            <a:ext cx="828688" cy="369332"/>
          </a:xfrm>
          <a:prstGeom prst="rect">
            <a:avLst/>
          </a:prstGeom>
          <a:noFill/>
        </p:spPr>
        <p:txBody>
          <a:bodyPr wrap="none" rtlCol="0">
            <a:spAutoFit/>
          </a:bodyPr>
          <a:lstStyle/>
          <a:p>
            <a:r>
              <a:rPr lang="de-DE"/>
              <a:t>Library</a:t>
            </a:r>
          </a:p>
        </p:txBody>
      </p:sp>
      <p:pic>
        <p:nvPicPr>
          <p:cNvPr id="125" name="Grafik 124">
            <a:extLst>
              <a:ext uri="{FF2B5EF4-FFF2-40B4-BE49-F238E27FC236}">
                <a16:creationId xmlns:a16="http://schemas.microsoft.com/office/drawing/2014/main" id="{888439A3-549C-521E-F56F-3739368DA547}"/>
              </a:ext>
            </a:extLst>
          </p:cNvPr>
          <p:cNvPicPr>
            <a:picLocks noChangeAspect="1"/>
          </p:cNvPicPr>
          <p:nvPr/>
        </p:nvPicPr>
        <p:blipFill>
          <a:blip r:embed="rId3"/>
          <a:stretch>
            <a:fillRect/>
          </a:stretch>
        </p:blipFill>
        <p:spPr>
          <a:xfrm>
            <a:off x="1440695" y="5014258"/>
            <a:ext cx="647790" cy="276264"/>
          </a:xfrm>
          <a:prstGeom prst="rect">
            <a:avLst/>
          </a:prstGeom>
        </p:spPr>
      </p:pic>
      <p:pic>
        <p:nvPicPr>
          <p:cNvPr id="127" name="Grafik 126">
            <a:extLst>
              <a:ext uri="{FF2B5EF4-FFF2-40B4-BE49-F238E27FC236}">
                <a16:creationId xmlns:a16="http://schemas.microsoft.com/office/drawing/2014/main" id="{6E2E9189-0D7A-E42C-9151-519AD5D3CF1D}"/>
              </a:ext>
            </a:extLst>
          </p:cNvPr>
          <p:cNvPicPr>
            <a:picLocks noChangeAspect="1"/>
          </p:cNvPicPr>
          <p:nvPr/>
        </p:nvPicPr>
        <p:blipFill>
          <a:blip r:embed="rId4"/>
          <a:stretch>
            <a:fillRect/>
          </a:stretch>
        </p:blipFill>
        <p:spPr>
          <a:xfrm>
            <a:off x="9597510" y="3646078"/>
            <a:ext cx="748102" cy="205854"/>
          </a:xfrm>
          <a:prstGeom prst="rect">
            <a:avLst/>
          </a:prstGeom>
        </p:spPr>
      </p:pic>
      <p:sp>
        <p:nvSpPr>
          <p:cNvPr id="102" name="Pfeil: nach unten gekrümmt 101">
            <a:extLst>
              <a:ext uri="{FF2B5EF4-FFF2-40B4-BE49-F238E27FC236}">
                <a16:creationId xmlns:a16="http://schemas.microsoft.com/office/drawing/2014/main" id="{A0B3DE53-2928-6F17-54C9-4C5701664344}"/>
              </a:ext>
            </a:extLst>
          </p:cNvPr>
          <p:cNvSpPr/>
          <p:nvPr/>
        </p:nvSpPr>
        <p:spPr>
          <a:xfrm rot="20918516">
            <a:off x="5244679" y="1476840"/>
            <a:ext cx="4404532" cy="1262640"/>
          </a:xfrm>
          <a:prstGeom prst="curvedDownArrow">
            <a:avLst>
              <a:gd name="adj1" fmla="val 6419"/>
              <a:gd name="adj2" fmla="val 33212"/>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a:extLst>
              <a:ext uri="{FF2B5EF4-FFF2-40B4-BE49-F238E27FC236}">
                <a16:creationId xmlns:a16="http://schemas.microsoft.com/office/drawing/2014/main" id="{78B8847E-059D-FEC9-D463-C29929A23F40}"/>
              </a:ext>
            </a:extLst>
          </p:cNvPr>
          <p:cNvSpPr txBox="1"/>
          <p:nvPr/>
        </p:nvSpPr>
        <p:spPr>
          <a:xfrm rot="20425768">
            <a:off x="5321910" y="4764726"/>
            <a:ext cx="1588384" cy="276999"/>
          </a:xfrm>
          <a:prstGeom prst="rect">
            <a:avLst/>
          </a:prstGeom>
          <a:noFill/>
        </p:spPr>
        <p:txBody>
          <a:bodyPr wrap="none" rtlCol="0">
            <a:spAutoFit/>
          </a:bodyPr>
          <a:lstStyle/>
          <a:p>
            <a:r>
              <a:rPr lang="de-DE" sz="1200">
                <a:latin typeface="Script MT Bold" panose="03040602040607080904" pitchFamily="66" charset="0"/>
              </a:rPr>
              <a:t>Staff &amp; Infrastructure</a:t>
            </a:r>
          </a:p>
        </p:txBody>
      </p:sp>
      <p:sp>
        <p:nvSpPr>
          <p:cNvPr id="7" name="Textfeld 6">
            <a:extLst>
              <a:ext uri="{FF2B5EF4-FFF2-40B4-BE49-F238E27FC236}">
                <a16:creationId xmlns:a16="http://schemas.microsoft.com/office/drawing/2014/main" id="{8E3E93E1-423B-4159-5D37-C033C42DC4BF}"/>
              </a:ext>
            </a:extLst>
          </p:cNvPr>
          <p:cNvSpPr txBox="1"/>
          <p:nvPr/>
        </p:nvSpPr>
        <p:spPr>
          <a:xfrm>
            <a:off x="4155934" y="-74302"/>
            <a:ext cx="4036874" cy="830997"/>
          </a:xfrm>
          <a:prstGeom prst="rect">
            <a:avLst/>
          </a:prstGeom>
          <a:noFill/>
        </p:spPr>
        <p:txBody>
          <a:bodyPr wrap="none" rtlCol="0">
            <a:spAutoFit/>
          </a:bodyPr>
          <a:lstStyle/>
          <a:p>
            <a:pPr algn="ctr"/>
            <a:r>
              <a:rPr lang="de-DE" sz="2400"/>
              <a:t>Out on sea:</a:t>
            </a:r>
            <a:br>
              <a:rPr lang="de-DE" sz="2400"/>
            </a:br>
            <a:r>
              <a:rPr lang="de-DE" sz="2400"/>
              <a:t>Risky voyage on borrowed ship</a:t>
            </a:r>
          </a:p>
        </p:txBody>
      </p:sp>
      <p:sp>
        <p:nvSpPr>
          <p:cNvPr id="8" name="Rechteck 7">
            <a:extLst>
              <a:ext uri="{FF2B5EF4-FFF2-40B4-BE49-F238E27FC236}">
                <a16:creationId xmlns:a16="http://schemas.microsoft.com/office/drawing/2014/main" id="{90ED1E63-0662-FEBA-3A6C-13350E652C73}"/>
              </a:ext>
            </a:extLst>
          </p:cNvPr>
          <p:cNvSpPr/>
          <p:nvPr/>
        </p:nvSpPr>
        <p:spPr>
          <a:xfrm>
            <a:off x="4535476" y="2085339"/>
            <a:ext cx="1012426" cy="4358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551D07A-D211-CAF5-A1FA-EA12C50D171E}"/>
              </a:ext>
            </a:extLst>
          </p:cNvPr>
          <p:cNvSpPr txBox="1"/>
          <p:nvPr/>
        </p:nvSpPr>
        <p:spPr>
          <a:xfrm>
            <a:off x="9561977" y="1700169"/>
            <a:ext cx="201850" cy="523220"/>
          </a:xfrm>
          <a:prstGeom prst="rect">
            <a:avLst/>
          </a:prstGeom>
          <a:noFill/>
        </p:spPr>
        <p:txBody>
          <a:bodyPr wrap="square" rtlCol="0">
            <a:spAutoFit/>
          </a:bodyPr>
          <a:lstStyle/>
          <a:p>
            <a:r>
              <a:rPr lang="de-DE" sz="2800">
                <a:solidFill>
                  <a:srgbClr val="FF0000"/>
                </a:solidFill>
              </a:rPr>
              <a:t>?</a:t>
            </a:r>
          </a:p>
        </p:txBody>
      </p:sp>
      <p:pic>
        <p:nvPicPr>
          <p:cNvPr id="10" name="Grafik 9">
            <a:extLst>
              <a:ext uri="{FF2B5EF4-FFF2-40B4-BE49-F238E27FC236}">
                <a16:creationId xmlns:a16="http://schemas.microsoft.com/office/drawing/2014/main" id="{0FF188FD-DEBE-0F52-4270-874F378D5110}"/>
              </a:ext>
            </a:extLst>
          </p:cNvPr>
          <p:cNvPicPr>
            <a:picLocks noChangeAspect="1"/>
          </p:cNvPicPr>
          <p:nvPr/>
        </p:nvPicPr>
        <p:blipFill>
          <a:blip r:embed="rId5"/>
          <a:stretch>
            <a:fillRect/>
          </a:stretch>
        </p:blipFill>
        <p:spPr>
          <a:xfrm>
            <a:off x="6240533" y="1175229"/>
            <a:ext cx="843043" cy="778328"/>
          </a:xfrm>
          <a:prstGeom prst="rect">
            <a:avLst/>
          </a:prstGeom>
        </p:spPr>
      </p:pic>
      <p:pic>
        <p:nvPicPr>
          <p:cNvPr id="17" name="Grafik 16" descr="Ein Bild, das Screenshot, Dunkelheit, Farbigkeit, Schwarz enthält.&#10;&#10;Automatisch generierte Beschreibung">
            <a:extLst>
              <a:ext uri="{FF2B5EF4-FFF2-40B4-BE49-F238E27FC236}">
                <a16:creationId xmlns:a16="http://schemas.microsoft.com/office/drawing/2014/main" id="{0FDBDAA4-FC9D-DA2A-5062-B389658E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648" y="3724374"/>
            <a:ext cx="716942" cy="113976"/>
          </a:xfrm>
          <a:prstGeom prst="rect">
            <a:avLst/>
          </a:prstGeom>
        </p:spPr>
      </p:pic>
      <p:pic>
        <p:nvPicPr>
          <p:cNvPr id="37" name="Grafik 36">
            <a:extLst>
              <a:ext uri="{FF2B5EF4-FFF2-40B4-BE49-F238E27FC236}">
                <a16:creationId xmlns:a16="http://schemas.microsoft.com/office/drawing/2014/main" id="{099EBCC4-87BF-3D4C-AD01-41C8A3DE2B4D}"/>
              </a:ext>
            </a:extLst>
          </p:cNvPr>
          <p:cNvPicPr>
            <a:picLocks noChangeAspect="1"/>
          </p:cNvPicPr>
          <p:nvPr/>
        </p:nvPicPr>
        <p:blipFill>
          <a:blip r:embed="rId7"/>
          <a:stretch>
            <a:fillRect/>
          </a:stretch>
        </p:blipFill>
        <p:spPr>
          <a:xfrm>
            <a:off x="4414807" y="2976588"/>
            <a:ext cx="1230429" cy="1230429"/>
          </a:xfrm>
          <a:prstGeom prst="ellipse">
            <a:avLst/>
          </a:prstGeom>
          <a:ln>
            <a:solidFill>
              <a:schemeClr val="tx1"/>
            </a:solidFill>
          </a:ln>
        </p:spPr>
      </p:pic>
      <p:pic>
        <p:nvPicPr>
          <p:cNvPr id="38" name="Grafik 37">
            <a:extLst>
              <a:ext uri="{FF2B5EF4-FFF2-40B4-BE49-F238E27FC236}">
                <a16:creationId xmlns:a16="http://schemas.microsoft.com/office/drawing/2014/main" id="{AD5D1BA8-4E2C-9BDB-E69D-6BC77DAE16D7}"/>
              </a:ext>
            </a:extLst>
          </p:cNvPr>
          <p:cNvPicPr>
            <a:picLocks noChangeAspect="1"/>
          </p:cNvPicPr>
          <p:nvPr/>
        </p:nvPicPr>
        <p:blipFill>
          <a:blip r:embed="rId7"/>
          <a:stretch>
            <a:fillRect/>
          </a:stretch>
        </p:blipFill>
        <p:spPr>
          <a:xfrm>
            <a:off x="8995521" y="2346675"/>
            <a:ext cx="1230429" cy="1230429"/>
          </a:xfrm>
          <a:prstGeom prst="ellipse">
            <a:avLst/>
          </a:prstGeom>
          <a:ln>
            <a:solidFill>
              <a:schemeClr val="tx1"/>
            </a:solidFill>
          </a:ln>
        </p:spPr>
      </p:pic>
      <p:sp>
        <p:nvSpPr>
          <p:cNvPr id="39" name="Textfeld 38">
            <a:extLst>
              <a:ext uri="{FF2B5EF4-FFF2-40B4-BE49-F238E27FC236}">
                <a16:creationId xmlns:a16="http://schemas.microsoft.com/office/drawing/2014/main" id="{CA4A910E-EA44-9652-8431-632ACF795263}"/>
              </a:ext>
            </a:extLst>
          </p:cNvPr>
          <p:cNvSpPr txBox="1"/>
          <p:nvPr/>
        </p:nvSpPr>
        <p:spPr>
          <a:xfrm>
            <a:off x="4584798" y="3116936"/>
            <a:ext cx="849400" cy="923330"/>
          </a:xfrm>
          <a:prstGeom prst="rect">
            <a:avLst/>
          </a:prstGeom>
          <a:noFill/>
        </p:spPr>
        <p:txBody>
          <a:bodyPr wrap="none" rtlCol="0">
            <a:spAutoFit/>
          </a:bodyPr>
          <a:lstStyle/>
          <a:p>
            <a:pPr algn="ctr"/>
            <a:r>
              <a:rPr lang="de-DE"/>
              <a:t>Core</a:t>
            </a:r>
          </a:p>
          <a:p>
            <a:pPr algn="ctr"/>
            <a:r>
              <a:rPr lang="de-DE"/>
              <a:t>project</a:t>
            </a:r>
          </a:p>
          <a:p>
            <a:pPr algn="ctr"/>
            <a:r>
              <a:rPr lang="de-DE"/>
              <a:t>data</a:t>
            </a:r>
          </a:p>
        </p:txBody>
      </p:sp>
      <p:sp>
        <p:nvSpPr>
          <p:cNvPr id="40" name="Textfeld 39">
            <a:extLst>
              <a:ext uri="{FF2B5EF4-FFF2-40B4-BE49-F238E27FC236}">
                <a16:creationId xmlns:a16="http://schemas.microsoft.com/office/drawing/2014/main" id="{6D7A9C8A-DDC4-737B-EE9D-3B2714466A46}"/>
              </a:ext>
            </a:extLst>
          </p:cNvPr>
          <p:cNvSpPr txBox="1"/>
          <p:nvPr/>
        </p:nvSpPr>
        <p:spPr>
          <a:xfrm>
            <a:off x="9186035" y="2493235"/>
            <a:ext cx="849400" cy="923330"/>
          </a:xfrm>
          <a:prstGeom prst="rect">
            <a:avLst/>
          </a:prstGeom>
          <a:noFill/>
        </p:spPr>
        <p:txBody>
          <a:bodyPr wrap="none" rtlCol="0">
            <a:spAutoFit/>
          </a:bodyPr>
          <a:lstStyle/>
          <a:p>
            <a:pPr algn="ctr"/>
            <a:r>
              <a:rPr lang="de-DE"/>
              <a:t>Core</a:t>
            </a:r>
          </a:p>
          <a:p>
            <a:pPr algn="ctr"/>
            <a:r>
              <a:rPr lang="de-DE"/>
              <a:t>project</a:t>
            </a:r>
          </a:p>
          <a:p>
            <a:pPr algn="ctr"/>
            <a:r>
              <a:rPr lang="de-DE"/>
              <a:t>data</a:t>
            </a:r>
          </a:p>
        </p:txBody>
      </p:sp>
      <p:pic>
        <p:nvPicPr>
          <p:cNvPr id="2050" name="Picture 2" descr="UB der LMU München (@ublmu@openbiblio.social) - OpenBiblio ...">
            <a:extLst>
              <a:ext uri="{FF2B5EF4-FFF2-40B4-BE49-F238E27FC236}">
                <a16:creationId xmlns:a16="http://schemas.microsoft.com/office/drawing/2014/main" id="{4E67D4B9-AD0A-7EFC-D676-D80A9F0195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1990" y="1214274"/>
            <a:ext cx="664858" cy="625749"/>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unten gekrümmt 1">
            <a:extLst>
              <a:ext uri="{FF2B5EF4-FFF2-40B4-BE49-F238E27FC236}">
                <a16:creationId xmlns:a16="http://schemas.microsoft.com/office/drawing/2014/main" id="{F2A89D4E-6AE7-D915-1957-402C904BB7CA}"/>
              </a:ext>
            </a:extLst>
          </p:cNvPr>
          <p:cNvSpPr/>
          <p:nvPr/>
        </p:nvSpPr>
        <p:spPr>
          <a:xfrm rot="21353668">
            <a:off x="4962605" y="831590"/>
            <a:ext cx="4918320" cy="1149510"/>
          </a:xfrm>
          <a:prstGeom prst="curvedDownArrow">
            <a:avLst>
              <a:gd name="adj1" fmla="val 6419"/>
              <a:gd name="adj2" fmla="val 33212"/>
              <a:gd name="adj3" fmla="val 25000"/>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59" name="Freihandform: Form 2058">
            <a:extLst>
              <a:ext uri="{FF2B5EF4-FFF2-40B4-BE49-F238E27FC236}">
                <a16:creationId xmlns:a16="http://schemas.microsoft.com/office/drawing/2014/main" id="{D92ADDFB-C98C-3AB8-A5D9-87F3B82DB134}"/>
              </a:ext>
            </a:extLst>
          </p:cNvPr>
          <p:cNvSpPr/>
          <p:nvPr/>
        </p:nvSpPr>
        <p:spPr>
          <a:xfrm>
            <a:off x="-492861" y="5331020"/>
            <a:ext cx="9380925" cy="1779375"/>
          </a:xfrm>
          <a:custGeom>
            <a:avLst/>
            <a:gdLst>
              <a:gd name="connsiteX0" fmla="*/ 645261 w 9380925"/>
              <a:gd name="connsiteY0" fmla="*/ 286009 h 1635381"/>
              <a:gd name="connsiteX1" fmla="*/ 1200432 w 9380925"/>
              <a:gd name="connsiteY1" fmla="*/ 24751 h 1635381"/>
              <a:gd name="connsiteX2" fmla="*/ 1679404 w 9380925"/>
              <a:gd name="connsiteY2" fmla="*/ 286009 h 1635381"/>
              <a:gd name="connsiteX3" fmla="*/ 2169261 w 9380925"/>
              <a:gd name="connsiteY3" fmla="*/ 90066 h 1635381"/>
              <a:gd name="connsiteX4" fmla="*/ 2735318 w 9380925"/>
              <a:gd name="connsiteY4" fmla="*/ 264237 h 1635381"/>
              <a:gd name="connsiteX5" fmla="*/ 3301375 w 9380925"/>
              <a:gd name="connsiteY5" fmla="*/ 46523 h 1635381"/>
              <a:gd name="connsiteX6" fmla="*/ 3802118 w 9380925"/>
              <a:gd name="connsiteY6" fmla="*/ 264237 h 1635381"/>
              <a:gd name="connsiteX7" fmla="*/ 4281090 w 9380925"/>
              <a:gd name="connsiteY7" fmla="*/ 57409 h 1635381"/>
              <a:gd name="connsiteX8" fmla="*/ 4694747 w 9380925"/>
              <a:gd name="connsiteY8" fmla="*/ 198923 h 1635381"/>
              <a:gd name="connsiteX9" fmla="*/ 5239032 w 9380925"/>
              <a:gd name="connsiteY9" fmla="*/ 2980 h 1635381"/>
              <a:gd name="connsiteX10" fmla="*/ 5815975 w 9380925"/>
              <a:gd name="connsiteY10" fmla="*/ 296894 h 1635381"/>
              <a:gd name="connsiteX11" fmla="*/ 6251404 w 9380925"/>
              <a:gd name="connsiteY11" fmla="*/ 68294 h 1635381"/>
              <a:gd name="connsiteX12" fmla="*/ 6708604 w 9380925"/>
              <a:gd name="connsiteY12" fmla="*/ 177151 h 1635381"/>
              <a:gd name="connsiteX13" fmla="*/ 7470604 w 9380925"/>
              <a:gd name="connsiteY13" fmla="*/ 2980 h 1635381"/>
              <a:gd name="connsiteX14" fmla="*/ 8145518 w 9380925"/>
              <a:gd name="connsiteY14" fmla="*/ 351323 h 1635381"/>
              <a:gd name="connsiteX15" fmla="*/ 8776890 w 9380925"/>
              <a:gd name="connsiteY15" fmla="*/ 79180 h 1635381"/>
              <a:gd name="connsiteX16" fmla="*/ 8744232 w 9380925"/>
              <a:gd name="connsiteY16" fmla="*/ 1439894 h 1635381"/>
              <a:gd name="connsiteX17" fmla="*/ 612604 w 9380925"/>
              <a:gd name="connsiteY17" fmla="*/ 1505209 h 1635381"/>
              <a:gd name="connsiteX18" fmla="*/ 645261 w 9380925"/>
              <a:gd name="connsiteY18" fmla="*/ 286009 h 163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0925" h="1635381">
                <a:moveTo>
                  <a:pt x="645261" y="286009"/>
                </a:moveTo>
                <a:cubicBezTo>
                  <a:pt x="743232" y="39266"/>
                  <a:pt x="1028075" y="24751"/>
                  <a:pt x="1200432" y="24751"/>
                </a:cubicBezTo>
                <a:cubicBezTo>
                  <a:pt x="1372789" y="24751"/>
                  <a:pt x="1517933" y="275123"/>
                  <a:pt x="1679404" y="286009"/>
                </a:cubicBezTo>
                <a:cubicBezTo>
                  <a:pt x="1840875" y="296895"/>
                  <a:pt x="1993275" y="93695"/>
                  <a:pt x="2169261" y="90066"/>
                </a:cubicBezTo>
                <a:cubicBezTo>
                  <a:pt x="2345247" y="86437"/>
                  <a:pt x="2546632" y="271494"/>
                  <a:pt x="2735318" y="264237"/>
                </a:cubicBezTo>
                <a:cubicBezTo>
                  <a:pt x="2924004" y="256980"/>
                  <a:pt x="3123575" y="46523"/>
                  <a:pt x="3301375" y="46523"/>
                </a:cubicBezTo>
                <a:cubicBezTo>
                  <a:pt x="3479175" y="46523"/>
                  <a:pt x="3638832" y="262423"/>
                  <a:pt x="3802118" y="264237"/>
                </a:cubicBezTo>
                <a:cubicBezTo>
                  <a:pt x="3965404" y="266051"/>
                  <a:pt x="4132319" y="68295"/>
                  <a:pt x="4281090" y="57409"/>
                </a:cubicBezTo>
                <a:cubicBezTo>
                  <a:pt x="4429861" y="46523"/>
                  <a:pt x="4535090" y="207995"/>
                  <a:pt x="4694747" y="198923"/>
                </a:cubicBezTo>
                <a:cubicBezTo>
                  <a:pt x="4854404" y="189851"/>
                  <a:pt x="5052161" y="-13349"/>
                  <a:pt x="5239032" y="2980"/>
                </a:cubicBezTo>
                <a:cubicBezTo>
                  <a:pt x="5425903" y="19308"/>
                  <a:pt x="5647247" y="286008"/>
                  <a:pt x="5815975" y="296894"/>
                </a:cubicBezTo>
                <a:cubicBezTo>
                  <a:pt x="5984703" y="307780"/>
                  <a:pt x="6102633" y="88251"/>
                  <a:pt x="6251404" y="68294"/>
                </a:cubicBezTo>
                <a:cubicBezTo>
                  <a:pt x="6400175" y="48337"/>
                  <a:pt x="6505404" y="188037"/>
                  <a:pt x="6708604" y="177151"/>
                </a:cubicBezTo>
                <a:cubicBezTo>
                  <a:pt x="6911804" y="166265"/>
                  <a:pt x="7231118" y="-26049"/>
                  <a:pt x="7470604" y="2980"/>
                </a:cubicBezTo>
                <a:cubicBezTo>
                  <a:pt x="7710090" y="32009"/>
                  <a:pt x="7927804" y="338623"/>
                  <a:pt x="8145518" y="351323"/>
                </a:cubicBezTo>
                <a:cubicBezTo>
                  <a:pt x="8363232" y="364023"/>
                  <a:pt x="8677104" y="-102248"/>
                  <a:pt x="8776890" y="79180"/>
                </a:cubicBezTo>
                <a:cubicBezTo>
                  <a:pt x="8876676" y="260608"/>
                  <a:pt x="10104946" y="1202223"/>
                  <a:pt x="8744232" y="1439894"/>
                </a:cubicBezTo>
                <a:cubicBezTo>
                  <a:pt x="7383518" y="1677565"/>
                  <a:pt x="1960618" y="1697523"/>
                  <a:pt x="612604" y="1505209"/>
                </a:cubicBezTo>
                <a:cubicBezTo>
                  <a:pt x="-735410" y="1312895"/>
                  <a:pt x="547290" y="532752"/>
                  <a:pt x="645261" y="286009"/>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60" name="Gruppieren 2059">
            <a:extLst>
              <a:ext uri="{FF2B5EF4-FFF2-40B4-BE49-F238E27FC236}">
                <a16:creationId xmlns:a16="http://schemas.microsoft.com/office/drawing/2014/main" id="{4CA1EBFA-FD66-4C3C-A186-CB9774212690}"/>
              </a:ext>
            </a:extLst>
          </p:cNvPr>
          <p:cNvGrpSpPr/>
          <p:nvPr/>
        </p:nvGrpSpPr>
        <p:grpSpPr>
          <a:xfrm>
            <a:off x="8310133" y="4229335"/>
            <a:ext cx="3705513" cy="2627305"/>
            <a:chOff x="8310133" y="4229335"/>
            <a:chExt cx="3705513" cy="2627305"/>
          </a:xfrm>
        </p:grpSpPr>
        <p:sp>
          <p:nvSpPr>
            <p:cNvPr id="110" name="Rechteck 109">
              <a:extLst>
                <a:ext uri="{FF2B5EF4-FFF2-40B4-BE49-F238E27FC236}">
                  <a16:creationId xmlns:a16="http://schemas.microsoft.com/office/drawing/2014/main" id="{B05EF22A-7953-A7C8-D64C-CF0EEEA771F2}"/>
                </a:ext>
              </a:extLst>
            </p:cNvPr>
            <p:cNvSpPr/>
            <p:nvPr/>
          </p:nvSpPr>
          <p:spPr>
            <a:xfrm>
              <a:off x="8310133" y="4229335"/>
              <a:ext cx="3705513" cy="26273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de-DE"/>
                <a:t>Solid ground</a:t>
              </a:r>
            </a:p>
          </p:txBody>
        </p:sp>
        <p:pic>
          <p:nvPicPr>
            <p:cNvPr id="112" name="Grafik 111">
              <a:extLst>
                <a:ext uri="{FF2B5EF4-FFF2-40B4-BE49-F238E27FC236}">
                  <a16:creationId xmlns:a16="http://schemas.microsoft.com/office/drawing/2014/main" id="{AA7ED8A4-9B7C-EB86-5405-B284518B36F9}"/>
                </a:ext>
              </a:extLst>
            </p:cNvPr>
            <p:cNvPicPr>
              <a:picLocks noChangeAspect="1"/>
            </p:cNvPicPr>
            <p:nvPr/>
          </p:nvPicPr>
          <p:blipFill>
            <a:blip r:embed="rId9"/>
            <a:stretch>
              <a:fillRect/>
            </a:stretch>
          </p:blipFill>
          <p:spPr>
            <a:xfrm>
              <a:off x="8504094" y="4509831"/>
              <a:ext cx="1559182" cy="758521"/>
            </a:xfrm>
            <a:prstGeom prst="rect">
              <a:avLst/>
            </a:prstGeom>
          </p:spPr>
        </p:pic>
      </p:grpSp>
    </p:spTree>
    <p:extLst>
      <p:ext uri="{BB962C8B-B14F-4D97-AF65-F5344CB8AC3E}">
        <p14:creationId xmlns:p14="http://schemas.microsoft.com/office/powerpoint/2010/main" val="422491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FE8B-A198-782F-C73E-5983DC649D4E}"/>
            </a:ext>
          </a:extLst>
        </p:cNvPr>
        <p:cNvGrpSpPr/>
        <p:nvPr/>
      </p:nvGrpSpPr>
      <p:grpSpPr>
        <a:xfrm>
          <a:off x="0" y="0"/>
          <a:ext cx="0" cy="0"/>
          <a:chOff x="0" y="0"/>
          <a:chExt cx="0" cy="0"/>
        </a:xfrm>
      </p:grpSpPr>
      <p:sp>
        <p:nvSpPr>
          <p:cNvPr id="81" name="Rechteck 80">
            <a:extLst>
              <a:ext uri="{FF2B5EF4-FFF2-40B4-BE49-F238E27FC236}">
                <a16:creationId xmlns:a16="http://schemas.microsoft.com/office/drawing/2014/main" id="{F9ED1291-02A9-E123-F006-8BC211D26B87}"/>
              </a:ext>
            </a:extLst>
          </p:cNvPr>
          <p:cNvSpPr/>
          <p:nvPr/>
        </p:nvSpPr>
        <p:spPr>
          <a:xfrm>
            <a:off x="3247332" y="506123"/>
            <a:ext cx="6678973" cy="6351877"/>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5FFA3298-C6A3-3E86-30A0-74280EF75956}"/>
              </a:ext>
            </a:extLst>
          </p:cNvPr>
          <p:cNvGrpSpPr/>
          <p:nvPr/>
        </p:nvGrpSpPr>
        <p:grpSpPr>
          <a:xfrm>
            <a:off x="456880" y="3086734"/>
            <a:ext cx="2011737" cy="2016227"/>
            <a:chOff x="4616269" y="2767954"/>
            <a:chExt cx="2492762" cy="2498326"/>
          </a:xfrm>
        </p:grpSpPr>
        <p:pic>
          <p:nvPicPr>
            <p:cNvPr id="26" name="Grafik 25">
              <a:extLst>
                <a:ext uri="{FF2B5EF4-FFF2-40B4-BE49-F238E27FC236}">
                  <a16:creationId xmlns:a16="http://schemas.microsoft.com/office/drawing/2014/main" id="{7CAE33A8-10D1-4E61-7AE6-27F724BA5BE6}"/>
                </a:ext>
              </a:extLst>
            </p:cNvPr>
            <p:cNvPicPr>
              <a:picLocks noChangeAspect="1"/>
            </p:cNvPicPr>
            <p:nvPr/>
          </p:nvPicPr>
          <p:blipFill>
            <a:blip r:embed="rId3">
              <a:alphaModFix amt="35000"/>
            </a:blip>
            <a:stretch>
              <a:fillRect/>
            </a:stretch>
          </p:blipFill>
          <p:spPr>
            <a:xfrm>
              <a:off x="4616269" y="2767954"/>
              <a:ext cx="2492762" cy="2498326"/>
            </a:xfrm>
            <a:prstGeom prst="ellipse">
              <a:avLst/>
            </a:prstGeom>
            <a:ln>
              <a:solidFill>
                <a:schemeClr val="tx1"/>
              </a:solidFill>
            </a:ln>
          </p:spPr>
        </p:pic>
        <p:cxnSp>
          <p:nvCxnSpPr>
            <p:cNvPr id="27" name="Gerader Verbinder 26">
              <a:extLst>
                <a:ext uri="{FF2B5EF4-FFF2-40B4-BE49-F238E27FC236}">
                  <a16:creationId xmlns:a16="http://schemas.microsoft.com/office/drawing/2014/main" id="{57290D0D-52E2-F8A8-2ABB-B5A8100E6A29}"/>
                </a:ext>
              </a:extLst>
            </p:cNvPr>
            <p:cNvCxnSpPr>
              <a:cxnSpLocks/>
            </p:cNvCxnSpPr>
            <p:nvPr/>
          </p:nvCxnSpPr>
          <p:spPr>
            <a:xfrm flipH="1">
              <a:off x="5240136" y="3373089"/>
              <a:ext cx="1029219" cy="595000"/>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F79A7FF-3CEF-01EA-71C9-E7EAD043C1AB}"/>
                </a:ext>
              </a:extLst>
            </p:cNvPr>
            <p:cNvCxnSpPr>
              <a:cxnSpLocks/>
            </p:cNvCxnSpPr>
            <p:nvPr/>
          </p:nvCxnSpPr>
          <p:spPr>
            <a:xfrm flipH="1" flipV="1">
              <a:off x="5240136" y="4017117"/>
              <a:ext cx="773094" cy="392969"/>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CA472A1-7038-AD1F-DD92-C5C3837A4771}"/>
                </a:ext>
              </a:extLst>
            </p:cNvPr>
            <p:cNvCxnSpPr>
              <a:cxnSpLocks/>
            </p:cNvCxnSpPr>
            <p:nvPr/>
          </p:nvCxnSpPr>
          <p:spPr>
            <a:xfrm flipH="1">
              <a:off x="6096000" y="3343032"/>
              <a:ext cx="198955" cy="1056613"/>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A16B1EFD-9E89-5314-2BF9-FA8E7CAB6D26}"/>
                </a:ext>
              </a:extLst>
            </p:cNvPr>
            <p:cNvSpPr/>
            <p:nvPr/>
          </p:nvSpPr>
          <p:spPr>
            <a:xfrm>
              <a:off x="5167857" y="3946624"/>
              <a:ext cx="79738" cy="729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C6E78EB2-ED8E-F907-FC62-98B073357B4C}"/>
                </a:ext>
              </a:extLst>
            </p:cNvPr>
            <p:cNvSpPr/>
            <p:nvPr/>
          </p:nvSpPr>
          <p:spPr>
            <a:xfrm>
              <a:off x="6263813" y="3300102"/>
              <a:ext cx="79738" cy="7298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8C6469B2-2B1E-3E1E-166C-A006F5ACB457}"/>
                </a:ext>
              </a:extLst>
            </p:cNvPr>
            <p:cNvSpPr/>
            <p:nvPr/>
          </p:nvSpPr>
          <p:spPr>
            <a:xfrm>
              <a:off x="6028460" y="4385711"/>
              <a:ext cx="79738" cy="7298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Rechteck 22">
            <a:extLst>
              <a:ext uri="{FF2B5EF4-FFF2-40B4-BE49-F238E27FC236}">
                <a16:creationId xmlns:a16="http://schemas.microsoft.com/office/drawing/2014/main" id="{283406A6-6FEA-563F-0CB4-8F25D7ABFE6C}"/>
              </a:ext>
            </a:extLst>
          </p:cNvPr>
          <p:cNvSpPr/>
          <p:nvPr/>
        </p:nvSpPr>
        <p:spPr>
          <a:xfrm>
            <a:off x="353840" y="3040238"/>
            <a:ext cx="2207617" cy="2263203"/>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C739DBD-6C67-6A48-9FAC-A5CEB9D3B78D}"/>
              </a:ext>
            </a:extLst>
          </p:cNvPr>
          <p:cNvSpPr/>
          <p:nvPr/>
        </p:nvSpPr>
        <p:spPr>
          <a:xfrm>
            <a:off x="353840" y="5299326"/>
            <a:ext cx="2207617" cy="1558674"/>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Solid ground</a:t>
            </a:r>
          </a:p>
        </p:txBody>
      </p:sp>
      <p:cxnSp>
        <p:nvCxnSpPr>
          <p:cNvPr id="12" name="Gerade Verbindung mit Pfeil 11">
            <a:extLst>
              <a:ext uri="{FF2B5EF4-FFF2-40B4-BE49-F238E27FC236}">
                <a16:creationId xmlns:a16="http://schemas.microsoft.com/office/drawing/2014/main" id="{ABB38F41-F0BC-433A-5F7A-7A0CE539554E}"/>
              </a:ext>
            </a:extLst>
          </p:cNvPr>
          <p:cNvCxnSpPr>
            <a:cxnSpLocks/>
            <a:stCxn id="13" idx="2"/>
            <a:endCxn id="32" idx="1"/>
          </p:cNvCxnSpPr>
          <p:nvPr/>
        </p:nvCxnSpPr>
        <p:spPr>
          <a:xfrm>
            <a:off x="920369" y="2934690"/>
            <a:ext cx="866131" cy="610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E8736F-3CC2-3543-CAF7-3AD2FB527BDE}"/>
              </a:ext>
            </a:extLst>
          </p:cNvPr>
          <p:cNvSpPr txBox="1"/>
          <p:nvPr/>
        </p:nvSpPr>
        <p:spPr>
          <a:xfrm>
            <a:off x="559533" y="2434553"/>
            <a:ext cx="721671" cy="500137"/>
          </a:xfrm>
          <a:prstGeom prst="rect">
            <a:avLst/>
          </a:prstGeom>
          <a:noFill/>
        </p:spPr>
        <p:txBody>
          <a:bodyPr wrap="none" rtlCol="0">
            <a:spAutoFit/>
          </a:bodyPr>
          <a:lstStyle/>
          <a:p>
            <a:pPr algn="ctr"/>
            <a:r>
              <a:rPr lang="de-DE" sz="1600" i="1">
                <a:solidFill>
                  <a:srgbClr val="FF0000"/>
                </a:solidFill>
              </a:rPr>
              <a:t>burro</a:t>
            </a:r>
          </a:p>
          <a:p>
            <a:pPr algn="ctr"/>
            <a:r>
              <a:rPr lang="de-DE" sz="1050">
                <a:solidFill>
                  <a:srgbClr val="FF0000"/>
                </a:solidFill>
              </a:rPr>
              <a:t>(</a:t>
            </a:r>
            <a:r>
              <a:rPr lang="de-DE" sz="1050">
                <a:solidFill>
                  <a:srgbClr val="FF0000"/>
                </a:solidFill>
                <a:hlinkClick r:id="rId4"/>
              </a:rPr>
              <a:t>PID</a:t>
            </a:r>
            <a:r>
              <a:rPr lang="de-DE" sz="1050">
                <a:solidFill>
                  <a:srgbClr val="FF0000"/>
                </a:solidFill>
              </a:rPr>
              <a:t>, DOI)</a:t>
            </a:r>
            <a:endParaRPr lang="de-DE" sz="1100">
              <a:solidFill>
                <a:srgbClr val="FF0000"/>
              </a:solidFill>
            </a:endParaRPr>
          </a:p>
        </p:txBody>
      </p:sp>
      <p:pic>
        <p:nvPicPr>
          <p:cNvPr id="39" name="Grafik 38">
            <a:extLst>
              <a:ext uri="{FF2B5EF4-FFF2-40B4-BE49-F238E27FC236}">
                <a16:creationId xmlns:a16="http://schemas.microsoft.com/office/drawing/2014/main" id="{9776E6F2-A006-330F-B765-29FB82C1F558}"/>
              </a:ext>
            </a:extLst>
          </p:cNvPr>
          <p:cNvPicPr>
            <a:picLocks noChangeAspect="1"/>
          </p:cNvPicPr>
          <p:nvPr/>
        </p:nvPicPr>
        <p:blipFill>
          <a:blip r:embed="rId5"/>
          <a:stretch>
            <a:fillRect/>
          </a:stretch>
        </p:blipFill>
        <p:spPr>
          <a:xfrm>
            <a:off x="353841" y="5136293"/>
            <a:ext cx="607438" cy="167148"/>
          </a:xfrm>
          <a:prstGeom prst="rect">
            <a:avLst/>
          </a:prstGeom>
        </p:spPr>
      </p:pic>
      <p:sp>
        <p:nvSpPr>
          <p:cNvPr id="50" name="Textfeld 49">
            <a:extLst>
              <a:ext uri="{FF2B5EF4-FFF2-40B4-BE49-F238E27FC236}">
                <a16:creationId xmlns:a16="http://schemas.microsoft.com/office/drawing/2014/main" id="{44B801D9-C0F2-0664-3D9E-FC06264554BC}"/>
              </a:ext>
            </a:extLst>
          </p:cNvPr>
          <p:cNvSpPr txBox="1"/>
          <p:nvPr/>
        </p:nvSpPr>
        <p:spPr>
          <a:xfrm>
            <a:off x="5673149" y="73580"/>
            <a:ext cx="1846403" cy="369332"/>
          </a:xfrm>
          <a:prstGeom prst="rect">
            <a:avLst/>
          </a:prstGeom>
          <a:noFill/>
        </p:spPr>
        <p:txBody>
          <a:bodyPr wrap="none" rtlCol="0">
            <a:spAutoFit/>
          </a:bodyPr>
          <a:lstStyle/>
          <a:p>
            <a:r>
              <a:rPr lang="de-DE"/>
              <a:t>- Record interface</a:t>
            </a:r>
          </a:p>
        </p:txBody>
      </p:sp>
      <p:pic>
        <p:nvPicPr>
          <p:cNvPr id="18" name="Grafik 17">
            <a:extLst>
              <a:ext uri="{FF2B5EF4-FFF2-40B4-BE49-F238E27FC236}">
                <a16:creationId xmlns:a16="http://schemas.microsoft.com/office/drawing/2014/main" id="{E16E7E6E-9C1D-3B7A-76BE-2F298103AC6F}"/>
              </a:ext>
            </a:extLst>
          </p:cNvPr>
          <p:cNvPicPr>
            <a:picLocks noChangeAspect="1"/>
          </p:cNvPicPr>
          <p:nvPr/>
        </p:nvPicPr>
        <p:blipFill>
          <a:blip r:embed="rId6"/>
          <a:srcRect l="120" t="262" r="-120" b="9852"/>
          <a:stretch/>
        </p:blipFill>
        <p:spPr>
          <a:xfrm>
            <a:off x="3392149" y="616824"/>
            <a:ext cx="5837819" cy="3208960"/>
          </a:xfrm>
          <a:prstGeom prst="rect">
            <a:avLst/>
          </a:prstGeom>
        </p:spPr>
      </p:pic>
      <p:pic>
        <p:nvPicPr>
          <p:cNvPr id="25" name="Grafik 24">
            <a:extLst>
              <a:ext uri="{FF2B5EF4-FFF2-40B4-BE49-F238E27FC236}">
                <a16:creationId xmlns:a16="http://schemas.microsoft.com/office/drawing/2014/main" id="{876E6211-D26F-E2AE-D5EC-91651A41D5C3}"/>
              </a:ext>
            </a:extLst>
          </p:cNvPr>
          <p:cNvPicPr>
            <a:picLocks noChangeAspect="1"/>
          </p:cNvPicPr>
          <p:nvPr/>
        </p:nvPicPr>
        <p:blipFill>
          <a:blip r:embed="rId7"/>
          <a:srcRect r="27446" b="83378"/>
          <a:stretch/>
        </p:blipFill>
        <p:spPr>
          <a:xfrm>
            <a:off x="3392150" y="3825784"/>
            <a:ext cx="6359572" cy="1139925"/>
          </a:xfrm>
          <a:prstGeom prst="rect">
            <a:avLst/>
          </a:prstGeom>
        </p:spPr>
      </p:pic>
      <p:pic>
        <p:nvPicPr>
          <p:cNvPr id="29" name="Grafik 28">
            <a:extLst>
              <a:ext uri="{FF2B5EF4-FFF2-40B4-BE49-F238E27FC236}">
                <a16:creationId xmlns:a16="http://schemas.microsoft.com/office/drawing/2014/main" id="{D57817A9-F5CB-A178-9B32-B3BC51B249F3}"/>
              </a:ext>
            </a:extLst>
          </p:cNvPr>
          <p:cNvPicPr>
            <a:picLocks noChangeAspect="1"/>
          </p:cNvPicPr>
          <p:nvPr/>
        </p:nvPicPr>
        <p:blipFill>
          <a:blip r:embed="rId7"/>
          <a:srcRect t="47247" r="30930" b="39930"/>
          <a:stretch/>
        </p:blipFill>
        <p:spPr>
          <a:xfrm>
            <a:off x="3385173" y="4996680"/>
            <a:ext cx="6054215" cy="879427"/>
          </a:xfrm>
          <a:prstGeom prst="rect">
            <a:avLst/>
          </a:prstGeom>
        </p:spPr>
      </p:pic>
      <p:pic>
        <p:nvPicPr>
          <p:cNvPr id="45" name="Grafik 44">
            <a:extLst>
              <a:ext uri="{FF2B5EF4-FFF2-40B4-BE49-F238E27FC236}">
                <a16:creationId xmlns:a16="http://schemas.microsoft.com/office/drawing/2014/main" id="{AA6B724C-FEFD-1298-BDE4-917DFD4F5C17}"/>
              </a:ext>
            </a:extLst>
          </p:cNvPr>
          <p:cNvPicPr>
            <a:picLocks noChangeAspect="1"/>
          </p:cNvPicPr>
          <p:nvPr/>
        </p:nvPicPr>
        <p:blipFill>
          <a:blip r:embed="rId7"/>
          <a:srcRect l="80" t="82706" r="30851" b="3382"/>
          <a:stretch/>
        </p:blipFill>
        <p:spPr>
          <a:xfrm>
            <a:off x="3392150" y="5907077"/>
            <a:ext cx="6054215" cy="954054"/>
          </a:xfrm>
          <a:prstGeom prst="rect">
            <a:avLst/>
          </a:prstGeom>
        </p:spPr>
      </p:pic>
      <p:sp>
        <p:nvSpPr>
          <p:cNvPr id="46" name="Textfeld 45">
            <a:extLst>
              <a:ext uri="{FF2B5EF4-FFF2-40B4-BE49-F238E27FC236}">
                <a16:creationId xmlns:a16="http://schemas.microsoft.com/office/drawing/2014/main" id="{2D8338CD-B286-C20A-4D4C-2808391EDA41}"/>
              </a:ext>
            </a:extLst>
          </p:cNvPr>
          <p:cNvSpPr txBox="1"/>
          <p:nvPr/>
        </p:nvSpPr>
        <p:spPr>
          <a:xfrm>
            <a:off x="7252677" y="4349583"/>
            <a:ext cx="574196" cy="769441"/>
          </a:xfrm>
          <a:prstGeom prst="rect">
            <a:avLst/>
          </a:prstGeom>
          <a:noFill/>
        </p:spPr>
        <p:txBody>
          <a:bodyPr wrap="none" rtlCol="0">
            <a:spAutoFit/>
          </a:bodyPr>
          <a:lstStyle/>
          <a:p>
            <a:r>
              <a:rPr lang="de-DE" sz="4400"/>
              <a:t>…</a:t>
            </a:r>
          </a:p>
        </p:txBody>
      </p:sp>
      <p:sp>
        <p:nvSpPr>
          <p:cNvPr id="47" name="Textfeld 46">
            <a:extLst>
              <a:ext uri="{FF2B5EF4-FFF2-40B4-BE49-F238E27FC236}">
                <a16:creationId xmlns:a16="http://schemas.microsoft.com/office/drawing/2014/main" id="{AADE53C7-8348-D3D2-E0E2-E15506F8F2A5}"/>
              </a:ext>
            </a:extLst>
          </p:cNvPr>
          <p:cNvSpPr txBox="1"/>
          <p:nvPr/>
        </p:nvSpPr>
        <p:spPr>
          <a:xfrm>
            <a:off x="7252677" y="5272535"/>
            <a:ext cx="574196" cy="769441"/>
          </a:xfrm>
          <a:prstGeom prst="rect">
            <a:avLst/>
          </a:prstGeom>
          <a:noFill/>
        </p:spPr>
        <p:txBody>
          <a:bodyPr wrap="none" rtlCol="0">
            <a:spAutoFit/>
          </a:bodyPr>
          <a:lstStyle/>
          <a:p>
            <a:r>
              <a:rPr lang="de-DE" sz="4400"/>
              <a:t>…</a:t>
            </a:r>
          </a:p>
        </p:txBody>
      </p:sp>
      <p:sp>
        <p:nvSpPr>
          <p:cNvPr id="19" name="Textfeld 18">
            <a:extLst>
              <a:ext uri="{FF2B5EF4-FFF2-40B4-BE49-F238E27FC236}">
                <a16:creationId xmlns:a16="http://schemas.microsoft.com/office/drawing/2014/main" id="{BE63DE8E-CEB7-133F-B744-7A8A7E02AE1A}"/>
              </a:ext>
            </a:extLst>
          </p:cNvPr>
          <p:cNvSpPr txBox="1"/>
          <p:nvPr/>
        </p:nvSpPr>
        <p:spPr>
          <a:xfrm>
            <a:off x="565561" y="4383362"/>
            <a:ext cx="928992" cy="584775"/>
          </a:xfrm>
          <a:prstGeom prst="rect">
            <a:avLst/>
          </a:prstGeom>
          <a:noFill/>
        </p:spPr>
        <p:txBody>
          <a:bodyPr wrap="square" rtlCol="0">
            <a:spAutoFit/>
          </a:bodyPr>
          <a:lstStyle/>
          <a:p>
            <a:pPr algn="ctr"/>
            <a:r>
              <a:rPr lang="de-DE" sz="1600"/>
              <a:t>Project</a:t>
            </a:r>
          </a:p>
          <a:p>
            <a:pPr algn="ctr"/>
            <a:r>
              <a:rPr lang="de-DE" sz="1600"/>
              <a:t>data</a:t>
            </a:r>
          </a:p>
        </p:txBody>
      </p:sp>
      <p:sp>
        <p:nvSpPr>
          <p:cNvPr id="41" name="Rechteck 40">
            <a:extLst>
              <a:ext uri="{FF2B5EF4-FFF2-40B4-BE49-F238E27FC236}">
                <a16:creationId xmlns:a16="http://schemas.microsoft.com/office/drawing/2014/main" id="{36F23567-327E-CA25-0EF9-97D11912AD09}"/>
              </a:ext>
            </a:extLst>
          </p:cNvPr>
          <p:cNvSpPr/>
          <p:nvPr/>
        </p:nvSpPr>
        <p:spPr>
          <a:xfrm>
            <a:off x="5376819" y="4598661"/>
            <a:ext cx="1023982" cy="188587"/>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 Verbindung mit Pfeil 41">
            <a:extLst>
              <a:ext uri="{FF2B5EF4-FFF2-40B4-BE49-F238E27FC236}">
                <a16:creationId xmlns:a16="http://schemas.microsoft.com/office/drawing/2014/main" id="{B3F7D60C-9A4C-FEAF-EEE3-8DF229D44017}"/>
              </a:ext>
            </a:extLst>
          </p:cNvPr>
          <p:cNvCxnSpPr>
            <a:cxnSpLocks/>
            <a:stCxn id="41" idx="1"/>
            <a:endCxn id="33" idx="3"/>
          </p:cNvCxnSpPr>
          <p:nvPr/>
        </p:nvCxnSpPr>
        <p:spPr>
          <a:xfrm flipH="1" flipV="1">
            <a:off x="1660913" y="4421766"/>
            <a:ext cx="3715906" cy="27118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E91A369E-917B-89F3-B309-6A96CB76F89E}"/>
              </a:ext>
            </a:extLst>
          </p:cNvPr>
          <p:cNvSpPr/>
          <p:nvPr/>
        </p:nvSpPr>
        <p:spPr>
          <a:xfrm>
            <a:off x="5372378" y="5676176"/>
            <a:ext cx="514665" cy="1999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a:extLst>
              <a:ext uri="{FF2B5EF4-FFF2-40B4-BE49-F238E27FC236}">
                <a16:creationId xmlns:a16="http://schemas.microsoft.com/office/drawing/2014/main" id="{12D9C0E7-40E6-61DB-4F3F-BB29AA7CB5B3}"/>
              </a:ext>
            </a:extLst>
          </p:cNvPr>
          <p:cNvCxnSpPr>
            <a:cxnSpLocks/>
            <a:stCxn id="48" idx="1"/>
            <a:endCxn id="31" idx="3"/>
          </p:cNvCxnSpPr>
          <p:nvPr/>
        </p:nvCxnSpPr>
        <p:spPr>
          <a:xfrm flipH="1" flipV="1">
            <a:off x="966380" y="4067409"/>
            <a:ext cx="4405998" cy="170873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E8088CD2-ACCD-4F08-4FA6-E8D4246D5660}"/>
              </a:ext>
            </a:extLst>
          </p:cNvPr>
          <p:cNvSpPr txBox="1"/>
          <p:nvPr/>
        </p:nvSpPr>
        <p:spPr>
          <a:xfrm>
            <a:off x="10320984" y="4564138"/>
            <a:ext cx="1077539" cy="500137"/>
          </a:xfrm>
          <a:prstGeom prst="rect">
            <a:avLst/>
          </a:prstGeom>
          <a:noFill/>
        </p:spPr>
        <p:txBody>
          <a:bodyPr wrap="none" rtlCol="0">
            <a:spAutoFit/>
          </a:bodyPr>
          <a:lstStyle/>
          <a:p>
            <a:pPr algn="ctr"/>
            <a:r>
              <a:rPr lang="de-DE" sz="1600"/>
              <a:t>Geonames</a:t>
            </a:r>
          </a:p>
          <a:p>
            <a:pPr algn="ctr"/>
            <a:r>
              <a:rPr lang="de-DE" sz="1050"/>
              <a:t>(ID:</a:t>
            </a:r>
            <a:r>
              <a:rPr lang="de-DE" sz="1050">
                <a:hlinkClick r:id="rId8"/>
              </a:rPr>
              <a:t>6452091</a:t>
            </a:r>
            <a:r>
              <a:rPr lang="de-DE" sz="1050"/>
              <a:t>)</a:t>
            </a:r>
            <a:endParaRPr lang="de-DE" sz="1100"/>
          </a:p>
        </p:txBody>
      </p:sp>
      <p:cxnSp>
        <p:nvCxnSpPr>
          <p:cNvPr id="53" name="Gerader Verbinder 52">
            <a:extLst>
              <a:ext uri="{FF2B5EF4-FFF2-40B4-BE49-F238E27FC236}">
                <a16:creationId xmlns:a16="http://schemas.microsoft.com/office/drawing/2014/main" id="{161797AB-5548-01A0-6148-3A9BCBF15FD9}"/>
              </a:ext>
            </a:extLst>
          </p:cNvPr>
          <p:cNvCxnSpPr>
            <a:cxnSpLocks/>
            <a:stCxn id="102" idx="1"/>
          </p:cNvCxnSpPr>
          <p:nvPr/>
        </p:nvCxnSpPr>
        <p:spPr>
          <a:xfrm flipH="1">
            <a:off x="6047623" y="4834677"/>
            <a:ext cx="4316184" cy="93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id="{FFA891F2-1D4A-CBB1-03CC-78A5EF618218}"/>
              </a:ext>
            </a:extLst>
          </p:cNvPr>
          <p:cNvGrpSpPr/>
          <p:nvPr/>
        </p:nvGrpSpPr>
        <p:grpSpPr>
          <a:xfrm>
            <a:off x="10264109" y="3369898"/>
            <a:ext cx="1133273" cy="455886"/>
            <a:chOff x="9850014" y="2915943"/>
            <a:chExt cx="1133273" cy="455886"/>
          </a:xfrm>
        </p:grpSpPr>
        <p:sp>
          <p:nvSpPr>
            <p:cNvPr id="56" name="Textfeld 55">
              <a:extLst>
                <a:ext uri="{FF2B5EF4-FFF2-40B4-BE49-F238E27FC236}">
                  <a16:creationId xmlns:a16="http://schemas.microsoft.com/office/drawing/2014/main" id="{DCCEFC68-2F14-E975-7F61-1477FD81E485}"/>
                </a:ext>
              </a:extLst>
            </p:cNvPr>
            <p:cNvSpPr txBox="1"/>
            <p:nvPr/>
          </p:nvSpPr>
          <p:spPr>
            <a:xfrm>
              <a:off x="9956237" y="2915943"/>
              <a:ext cx="920828" cy="338554"/>
            </a:xfrm>
            <a:prstGeom prst="rect">
              <a:avLst/>
            </a:prstGeom>
            <a:noFill/>
          </p:spPr>
          <p:txBody>
            <a:bodyPr wrap="none" rtlCol="0">
              <a:spAutoFit/>
            </a:bodyPr>
            <a:lstStyle/>
            <a:p>
              <a:pPr algn="ctr"/>
              <a:r>
                <a:rPr lang="de-DE" sz="1600"/>
                <a:t>Wikidata</a:t>
              </a:r>
            </a:p>
          </p:txBody>
        </p:sp>
        <p:sp>
          <p:nvSpPr>
            <p:cNvPr id="58" name="Textfeld 57">
              <a:extLst>
                <a:ext uri="{FF2B5EF4-FFF2-40B4-BE49-F238E27FC236}">
                  <a16:creationId xmlns:a16="http://schemas.microsoft.com/office/drawing/2014/main" id="{69DA6C0A-5576-E745-100C-016542690E20}"/>
                </a:ext>
              </a:extLst>
            </p:cNvPr>
            <p:cNvSpPr txBox="1"/>
            <p:nvPr/>
          </p:nvSpPr>
          <p:spPr>
            <a:xfrm>
              <a:off x="10114761" y="3125608"/>
              <a:ext cx="603780" cy="246221"/>
            </a:xfrm>
            <a:prstGeom prst="rect">
              <a:avLst/>
            </a:prstGeom>
            <a:noFill/>
          </p:spPr>
          <p:txBody>
            <a:bodyPr wrap="square">
              <a:spAutoFit/>
            </a:bodyPr>
            <a:lstStyle/>
            <a:p>
              <a:pPr algn="ctr"/>
              <a:r>
                <a:rPr lang="de-DE" sz="1000">
                  <a:hlinkClick r:id="rId9"/>
                </a:rPr>
                <a:t>Q34172</a:t>
              </a:r>
              <a:endParaRPr lang="de-DE" sz="1050"/>
            </a:p>
          </p:txBody>
        </p:sp>
        <p:sp>
          <p:nvSpPr>
            <p:cNvPr id="59" name="Rechteck 58">
              <a:extLst>
                <a:ext uri="{FF2B5EF4-FFF2-40B4-BE49-F238E27FC236}">
                  <a16:creationId xmlns:a16="http://schemas.microsoft.com/office/drawing/2014/main" id="{4FE04B38-0206-9B41-9603-4E0B413F2314}"/>
                </a:ext>
              </a:extLst>
            </p:cNvPr>
            <p:cNvSpPr/>
            <p:nvPr/>
          </p:nvSpPr>
          <p:spPr>
            <a:xfrm>
              <a:off x="9850014" y="2915943"/>
              <a:ext cx="1133273" cy="455886"/>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60" name="Gerader Verbinder 59">
            <a:extLst>
              <a:ext uri="{FF2B5EF4-FFF2-40B4-BE49-F238E27FC236}">
                <a16:creationId xmlns:a16="http://schemas.microsoft.com/office/drawing/2014/main" id="{94E86D3F-C47F-390C-5A0D-D63810DDF7E0}"/>
              </a:ext>
            </a:extLst>
          </p:cNvPr>
          <p:cNvCxnSpPr>
            <a:cxnSpLocks/>
            <a:stCxn id="59" idx="1"/>
          </p:cNvCxnSpPr>
          <p:nvPr/>
        </p:nvCxnSpPr>
        <p:spPr>
          <a:xfrm flipH="1">
            <a:off x="6566567" y="3597841"/>
            <a:ext cx="3697542" cy="10951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32D36726-CA33-2A33-9444-F6500959961D}"/>
              </a:ext>
            </a:extLst>
          </p:cNvPr>
          <p:cNvSpPr txBox="1"/>
          <p:nvPr/>
        </p:nvSpPr>
        <p:spPr>
          <a:xfrm>
            <a:off x="10315842" y="6502012"/>
            <a:ext cx="468398" cy="338554"/>
          </a:xfrm>
          <a:prstGeom prst="rect">
            <a:avLst/>
          </a:prstGeom>
          <a:noFill/>
        </p:spPr>
        <p:txBody>
          <a:bodyPr wrap="none" rtlCol="0">
            <a:spAutoFit/>
          </a:bodyPr>
          <a:lstStyle/>
          <a:p>
            <a:pPr algn="ctr"/>
            <a:r>
              <a:rPr lang="de-DE" sz="1600"/>
              <a:t>PID</a:t>
            </a:r>
          </a:p>
        </p:txBody>
      </p:sp>
      <p:sp>
        <p:nvSpPr>
          <p:cNvPr id="66" name="Textfeld 65">
            <a:extLst>
              <a:ext uri="{FF2B5EF4-FFF2-40B4-BE49-F238E27FC236}">
                <a16:creationId xmlns:a16="http://schemas.microsoft.com/office/drawing/2014/main" id="{4123D28D-E963-749F-2B74-D85BF9C59047}"/>
              </a:ext>
            </a:extLst>
          </p:cNvPr>
          <p:cNvSpPr txBox="1"/>
          <p:nvPr/>
        </p:nvSpPr>
        <p:spPr>
          <a:xfrm>
            <a:off x="10002259" y="5978516"/>
            <a:ext cx="1436034" cy="338554"/>
          </a:xfrm>
          <a:prstGeom prst="rect">
            <a:avLst/>
          </a:prstGeom>
          <a:noFill/>
        </p:spPr>
        <p:txBody>
          <a:bodyPr wrap="none" rtlCol="0">
            <a:spAutoFit/>
          </a:bodyPr>
          <a:lstStyle/>
          <a:p>
            <a:pPr algn="ctr"/>
            <a:r>
              <a:rPr lang="de-DE" sz="1600"/>
              <a:t>VerbaAlpina-ID</a:t>
            </a:r>
          </a:p>
        </p:txBody>
      </p:sp>
      <p:sp>
        <p:nvSpPr>
          <p:cNvPr id="67" name="Rechteck 66">
            <a:extLst>
              <a:ext uri="{FF2B5EF4-FFF2-40B4-BE49-F238E27FC236}">
                <a16:creationId xmlns:a16="http://schemas.microsoft.com/office/drawing/2014/main" id="{C28A1E6D-B543-2E51-30E6-FFFA189BBE96}"/>
              </a:ext>
            </a:extLst>
          </p:cNvPr>
          <p:cNvSpPr/>
          <p:nvPr/>
        </p:nvSpPr>
        <p:spPr>
          <a:xfrm>
            <a:off x="5392474" y="6432190"/>
            <a:ext cx="514665" cy="1999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3EDE4226-BCDC-8004-C3D3-E977E218986B}"/>
              </a:ext>
            </a:extLst>
          </p:cNvPr>
          <p:cNvSpPr/>
          <p:nvPr/>
        </p:nvSpPr>
        <p:spPr>
          <a:xfrm>
            <a:off x="5392474" y="6674161"/>
            <a:ext cx="2207617" cy="1838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 name="Gerader Verbinder 68">
            <a:extLst>
              <a:ext uri="{FF2B5EF4-FFF2-40B4-BE49-F238E27FC236}">
                <a16:creationId xmlns:a16="http://schemas.microsoft.com/office/drawing/2014/main" id="{BC78EEB4-D1A3-0158-84C4-6F27722633B9}"/>
              </a:ext>
            </a:extLst>
          </p:cNvPr>
          <p:cNvCxnSpPr>
            <a:cxnSpLocks/>
            <a:stCxn id="66" idx="1"/>
            <a:endCxn id="67" idx="3"/>
          </p:cNvCxnSpPr>
          <p:nvPr/>
        </p:nvCxnSpPr>
        <p:spPr>
          <a:xfrm flipH="1">
            <a:off x="5907139" y="6147793"/>
            <a:ext cx="4095120" cy="384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DFED1C51-6F7D-2D5A-5978-67D11F589BEE}"/>
              </a:ext>
            </a:extLst>
          </p:cNvPr>
          <p:cNvCxnSpPr>
            <a:cxnSpLocks/>
            <a:stCxn id="65" idx="1"/>
            <a:endCxn id="68" idx="3"/>
          </p:cNvCxnSpPr>
          <p:nvPr/>
        </p:nvCxnSpPr>
        <p:spPr>
          <a:xfrm flipH="1">
            <a:off x="7600091" y="6671289"/>
            <a:ext cx="2715751" cy="94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Geschweifte Klammer links 75">
            <a:extLst>
              <a:ext uri="{FF2B5EF4-FFF2-40B4-BE49-F238E27FC236}">
                <a16:creationId xmlns:a16="http://schemas.microsoft.com/office/drawing/2014/main" id="{153D59FD-D854-64D6-F76C-CFFDF943EF01}"/>
              </a:ext>
            </a:extLst>
          </p:cNvPr>
          <p:cNvSpPr/>
          <p:nvPr/>
        </p:nvSpPr>
        <p:spPr>
          <a:xfrm>
            <a:off x="1956449" y="506123"/>
            <a:ext cx="1295355" cy="6351876"/>
          </a:xfrm>
          <a:prstGeom prst="leftBrace">
            <a:avLst>
              <a:gd name="adj1" fmla="val 8333"/>
              <a:gd name="adj2" fmla="val 4805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78" name="Grafik 77">
            <a:hlinkClick r:id="rId4"/>
            <a:extLst>
              <a:ext uri="{FF2B5EF4-FFF2-40B4-BE49-F238E27FC236}">
                <a16:creationId xmlns:a16="http://schemas.microsoft.com/office/drawing/2014/main" id="{094FBB98-EE4B-CC9C-E706-52F853946841}"/>
              </a:ext>
            </a:extLst>
          </p:cNvPr>
          <p:cNvPicPr>
            <a:picLocks noChangeAspect="1"/>
          </p:cNvPicPr>
          <p:nvPr/>
        </p:nvPicPr>
        <p:blipFill>
          <a:blip r:embed="rId10"/>
          <a:stretch>
            <a:fillRect/>
          </a:stretch>
        </p:blipFill>
        <p:spPr>
          <a:xfrm>
            <a:off x="197479" y="536276"/>
            <a:ext cx="1263936" cy="1263936"/>
          </a:xfrm>
          <a:prstGeom prst="rect">
            <a:avLst/>
          </a:prstGeom>
          <a:ln>
            <a:solidFill>
              <a:schemeClr val="tx1"/>
            </a:solidFill>
          </a:ln>
        </p:spPr>
      </p:pic>
      <p:sp>
        <p:nvSpPr>
          <p:cNvPr id="86" name="Textfeld 85">
            <a:extLst>
              <a:ext uri="{FF2B5EF4-FFF2-40B4-BE49-F238E27FC236}">
                <a16:creationId xmlns:a16="http://schemas.microsoft.com/office/drawing/2014/main" id="{8E892066-3284-913D-E59F-584E58DB2BD5}"/>
              </a:ext>
            </a:extLst>
          </p:cNvPr>
          <p:cNvSpPr txBox="1"/>
          <p:nvPr/>
        </p:nvSpPr>
        <p:spPr>
          <a:xfrm>
            <a:off x="10214968" y="2549030"/>
            <a:ext cx="1593514" cy="338554"/>
          </a:xfrm>
          <a:prstGeom prst="rect">
            <a:avLst/>
          </a:prstGeom>
          <a:noFill/>
        </p:spPr>
        <p:txBody>
          <a:bodyPr wrap="none" rtlCol="0">
            <a:spAutoFit/>
          </a:bodyPr>
          <a:lstStyle/>
          <a:p>
            <a:pPr algn="ctr"/>
            <a:r>
              <a:rPr lang="de-DE" sz="1600"/>
              <a:t>DOI – on request</a:t>
            </a:r>
          </a:p>
        </p:txBody>
      </p:sp>
      <p:cxnSp>
        <p:nvCxnSpPr>
          <p:cNvPr id="87" name="Gerader Verbinder 86">
            <a:extLst>
              <a:ext uri="{FF2B5EF4-FFF2-40B4-BE49-F238E27FC236}">
                <a16:creationId xmlns:a16="http://schemas.microsoft.com/office/drawing/2014/main" id="{D86E3BFF-EE0D-E481-B92A-0CD7B8E42080}"/>
              </a:ext>
            </a:extLst>
          </p:cNvPr>
          <p:cNvCxnSpPr>
            <a:cxnSpLocks/>
            <a:stCxn id="86" idx="1"/>
          </p:cNvCxnSpPr>
          <p:nvPr/>
        </p:nvCxnSpPr>
        <p:spPr>
          <a:xfrm flipH="1" flipV="1">
            <a:off x="8350180" y="2238057"/>
            <a:ext cx="1864788" cy="480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BF0586F3-7CCF-3FF8-88F8-0CFC78723178}"/>
              </a:ext>
            </a:extLst>
          </p:cNvPr>
          <p:cNvCxnSpPr>
            <a:cxnSpLocks/>
            <a:stCxn id="86" idx="1"/>
          </p:cNvCxnSpPr>
          <p:nvPr/>
        </p:nvCxnSpPr>
        <p:spPr>
          <a:xfrm flipH="1">
            <a:off x="6492527" y="2718307"/>
            <a:ext cx="3722441" cy="3522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Grafik 96">
            <a:extLst>
              <a:ext uri="{FF2B5EF4-FFF2-40B4-BE49-F238E27FC236}">
                <a16:creationId xmlns:a16="http://schemas.microsoft.com/office/drawing/2014/main" id="{E3E9ECD7-6CBB-8E40-3959-A58FD34A341C}"/>
              </a:ext>
            </a:extLst>
          </p:cNvPr>
          <p:cNvPicPr>
            <a:picLocks noChangeAspect="1"/>
          </p:cNvPicPr>
          <p:nvPr/>
        </p:nvPicPr>
        <p:blipFill>
          <a:blip r:embed="rId5"/>
          <a:stretch>
            <a:fillRect/>
          </a:stretch>
        </p:blipFill>
        <p:spPr>
          <a:xfrm>
            <a:off x="4217832" y="23145"/>
            <a:ext cx="1455317" cy="400458"/>
          </a:xfrm>
          <a:prstGeom prst="rect">
            <a:avLst/>
          </a:prstGeom>
        </p:spPr>
      </p:pic>
      <p:sp>
        <p:nvSpPr>
          <p:cNvPr id="102" name="Rechteck 101">
            <a:extLst>
              <a:ext uri="{FF2B5EF4-FFF2-40B4-BE49-F238E27FC236}">
                <a16:creationId xmlns:a16="http://schemas.microsoft.com/office/drawing/2014/main" id="{4FE9AF78-0E26-F8F3-80DC-B012F8FDE5F1}"/>
              </a:ext>
            </a:extLst>
          </p:cNvPr>
          <p:cNvSpPr/>
          <p:nvPr/>
        </p:nvSpPr>
        <p:spPr>
          <a:xfrm>
            <a:off x="10363807" y="4605078"/>
            <a:ext cx="1033575" cy="459197"/>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a:extLst>
              <a:ext uri="{FF2B5EF4-FFF2-40B4-BE49-F238E27FC236}">
                <a16:creationId xmlns:a16="http://schemas.microsoft.com/office/drawing/2014/main" id="{26503B4B-C8D7-9373-1843-1414A3BB3220}"/>
              </a:ext>
            </a:extLst>
          </p:cNvPr>
          <p:cNvSpPr txBox="1"/>
          <p:nvPr/>
        </p:nvSpPr>
        <p:spPr>
          <a:xfrm>
            <a:off x="10081917" y="1412686"/>
            <a:ext cx="2067447" cy="369332"/>
          </a:xfrm>
          <a:prstGeom prst="rect">
            <a:avLst/>
          </a:prstGeom>
          <a:noFill/>
        </p:spPr>
        <p:txBody>
          <a:bodyPr wrap="square">
            <a:spAutoFit/>
          </a:bodyPr>
          <a:lstStyle/>
          <a:p>
            <a:pPr algn="ctr"/>
            <a:r>
              <a:rPr lang="de-DE" sz="1800"/>
              <a:t>Download of record</a:t>
            </a:r>
          </a:p>
        </p:txBody>
      </p:sp>
      <p:cxnSp>
        <p:nvCxnSpPr>
          <p:cNvPr id="106" name="Gerader Verbinder 105">
            <a:extLst>
              <a:ext uri="{FF2B5EF4-FFF2-40B4-BE49-F238E27FC236}">
                <a16:creationId xmlns:a16="http://schemas.microsoft.com/office/drawing/2014/main" id="{8BA75A8A-739A-634D-1F3A-6BEBC41861FF}"/>
              </a:ext>
            </a:extLst>
          </p:cNvPr>
          <p:cNvCxnSpPr>
            <a:cxnSpLocks/>
            <a:stCxn id="104" idx="1"/>
          </p:cNvCxnSpPr>
          <p:nvPr/>
        </p:nvCxnSpPr>
        <p:spPr>
          <a:xfrm flipH="1" flipV="1">
            <a:off x="8842549" y="884796"/>
            <a:ext cx="1239368" cy="712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89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49B42-E921-CD1B-4ED7-9969FB53333D}"/>
            </a:ext>
          </a:extLst>
        </p:cNvPr>
        <p:cNvGrpSpPr/>
        <p:nvPr/>
      </p:nvGrpSpPr>
      <p:grpSpPr>
        <a:xfrm>
          <a:off x="0" y="0"/>
          <a:ext cx="0" cy="0"/>
          <a:chOff x="0" y="0"/>
          <a:chExt cx="0" cy="0"/>
        </a:xfrm>
      </p:grpSpPr>
      <p:sp>
        <p:nvSpPr>
          <p:cNvPr id="50" name="Textfeld 49">
            <a:extLst>
              <a:ext uri="{FF2B5EF4-FFF2-40B4-BE49-F238E27FC236}">
                <a16:creationId xmlns:a16="http://schemas.microsoft.com/office/drawing/2014/main" id="{0808EDB1-D010-D6FD-CB0A-E68EA44F3B86}"/>
              </a:ext>
            </a:extLst>
          </p:cNvPr>
          <p:cNvSpPr txBox="1"/>
          <p:nvPr/>
        </p:nvSpPr>
        <p:spPr>
          <a:xfrm>
            <a:off x="4952642" y="1412113"/>
            <a:ext cx="2286716" cy="523220"/>
          </a:xfrm>
          <a:prstGeom prst="rect">
            <a:avLst/>
          </a:prstGeom>
          <a:noFill/>
        </p:spPr>
        <p:txBody>
          <a:bodyPr wrap="none" rtlCol="0">
            <a:spAutoFit/>
          </a:bodyPr>
          <a:lstStyle/>
          <a:p>
            <a:r>
              <a:rPr lang="de-DE" sz="2800"/>
              <a:t>Key takeaways</a:t>
            </a:r>
          </a:p>
        </p:txBody>
      </p:sp>
      <p:sp>
        <p:nvSpPr>
          <p:cNvPr id="4" name="Textfeld 3">
            <a:extLst>
              <a:ext uri="{FF2B5EF4-FFF2-40B4-BE49-F238E27FC236}">
                <a16:creationId xmlns:a16="http://schemas.microsoft.com/office/drawing/2014/main" id="{55AF2A65-8C55-BFF0-8212-C750C75465F1}"/>
              </a:ext>
            </a:extLst>
          </p:cNvPr>
          <p:cNvSpPr txBox="1"/>
          <p:nvPr/>
        </p:nvSpPr>
        <p:spPr>
          <a:xfrm>
            <a:off x="1335114" y="2781772"/>
            <a:ext cx="9706708" cy="3416320"/>
          </a:xfrm>
          <a:prstGeom prst="rect">
            <a:avLst/>
          </a:prstGeom>
          <a:noFill/>
        </p:spPr>
        <p:txBody>
          <a:bodyPr wrap="square" rtlCol="0">
            <a:spAutoFit/>
          </a:bodyPr>
          <a:lstStyle/>
          <a:p>
            <a:pPr marL="342900" indent="-342900">
              <a:buFont typeface="+mj-lt"/>
              <a:buAutoNum type="arabicPeriod"/>
            </a:pPr>
            <a:r>
              <a:rPr lang="de-DE" sz="2400"/>
              <a:t>Electronic project data MUST remain stable and accessible indefinitely</a:t>
            </a:r>
          </a:p>
          <a:p>
            <a:pPr marL="342900" indent="-342900">
              <a:buFont typeface="+mj-lt"/>
              <a:buAutoNum type="arabicPeriod"/>
            </a:pPr>
            <a:r>
              <a:rPr lang="de-DE" sz="2400"/>
              <a:t>If applicable, project data should be highly granular and accessible via stable URLs</a:t>
            </a:r>
          </a:p>
          <a:p>
            <a:pPr marL="342900" indent="-342900">
              <a:buFont typeface="+mj-lt"/>
              <a:buAutoNum type="arabicPeriod"/>
            </a:pPr>
            <a:r>
              <a:rPr lang="de-DE" sz="2400"/>
              <a:t>An institution responsible for maintaining the data is indispensable</a:t>
            </a:r>
          </a:p>
          <a:p>
            <a:pPr marL="342900" indent="-342900">
              <a:buFont typeface="+mj-lt"/>
              <a:buAutoNum type="arabicPeriod"/>
            </a:pPr>
            <a:r>
              <a:rPr lang="de-DE" sz="2400"/>
              <a:t>The responsible institution MUST have an unlimited life expectancy</a:t>
            </a:r>
          </a:p>
          <a:p>
            <a:pPr marL="342900" indent="-342900">
              <a:buFont typeface="+mj-lt"/>
              <a:buAutoNum type="arabicPeriod"/>
            </a:pPr>
            <a:r>
              <a:rPr lang="de-DE" sz="2400"/>
              <a:t>The responsible institution MUST have a solid and unconditional funding</a:t>
            </a:r>
          </a:p>
          <a:p>
            <a:pPr marL="342900" indent="-342900">
              <a:buFont typeface="+mj-lt"/>
              <a:buAutoNum type="arabicPeriod"/>
            </a:pPr>
            <a:r>
              <a:rPr lang="de-DE" sz="2400"/>
              <a:t>At LMU the university library meets these requirements</a:t>
            </a:r>
          </a:p>
          <a:p>
            <a:pPr marL="342900" indent="-342900">
              <a:buFont typeface="+mj-lt"/>
              <a:buAutoNum type="arabicPeriod"/>
            </a:pPr>
            <a:r>
              <a:rPr lang="de-DE" sz="2400"/>
              <a:t>The framework „Discover“ can be a suitable technical solution</a:t>
            </a:r>
          </a:p>
          <a:p>
            <a:pPr marL="342900" indent="-342900">
              <a:buFont typeface="+mj-lt"/>
              <a:buAutoNum type="arabicPeriod"/>
            </a:pPr>
            <a:endParaRPr lang="de-DE" sz="2400"/>
          </a:p>
        </p:txBody>
      </p:sp>
    </p:spTree>
    <p:extLst>
      <p:ext uri="{BB962C8B-B14F-4D97-AF65-F5344CB8AC3E}">
        <p14:creationId xmlns:p14="http://schemas.microsoft.com/office/powerpoint/2010/main" val="429089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30625-D5D5-A0F3-DDCE-1A1F91FCBB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847A4E-8A61-CAA6-EC07-112CABE3E4A3}"/>
              </a:ext>
            </a:extLst>
          </p:cNvPr>
          <p:cNvSpPr>
            <a:spLocks noGrp="1"/>
          </p:cNvSpPr>
          <p:nvPr>
            <p:ph type="title"/>
          </p:nvPr>
        </p:nvSpPr>
        <p:spPr>
          <a:xfrm>
            <a:off x="2014534" y="1933016"/>
            <a:ext cx="8162925" cy="1324404"/>
          </a:xfrm>
        </p:spPr>
        <p:txBody>
          <a:bodyPr>
            <a:normAutofit fontScale="90000"/>
          </a:bodyPr>
          <a:lstStyle/>
          <a:p>
            <a:r>
              <a:rPr lang="en-US" sz="4800" b="1">
                <a:latin typeface="IBM Plex Sans SemiBold" panose="020B0603050203000203" pitchFamily="34" charset="0"/>
              </a:rPr>
              <a:t>Thank you for your attention!</a:t>
            </a:r>
            <a:endParaRPr lang="de-DE" sz="4800" b="1">
              <a:latin typeface="IBM Plex Sans SemiBold" panose="020B0603050203000203" pitchFamily="34" charset="0"/>
            </a:endParaRPr>
          </a:p>
        </p:txBody>
      </p:sp>
      <p:sp>
        <p:nvSpPr>
          <p:cNvPr id="3" name="Untertitel 2">
            <a:extLst>
              <a:ext uri="{FF2B5EF4-FFF2-40B4-BE49-F238E27FC236}">
                <a16:creationId xmlns:a16="http://schemas.microsoft.com/office/drawing/2014/main" id="{4F25C20D-9F83-E2C4-091E-CE9261F9B7A3}"/>
              </a:ext>
            </a:extLst>
          </p:cNvPr>
          <p:cNvSpPr>
            <a:spLocks noGrp="1"/>
          </p:cNvSpPr>
          <p:nvPr>
            <p:ph idx="1"/>
          </p:nvPr>
        </p:nvSpPr>
        <p:spPr>
          <a:xfrm>
            <a:off x="2756430" y="3257420"/>
            <a:ext cx="6679131" cy="1466215"/>
          </a:xfrm>
        </p:spPr>
        <p:txBody>
          <a:bodyPr>
            <a:normAutofit lnSpcReduction="10000"/>
          </a:bodyPr>
          <a:lstStyle/>
          <a:p>
            <a:pPr marL="0" indent="0" algn="ctr">
              <a:buNone/>
            </a:pPr>
            <a:r>
              <a:rPr lang="de-DE"/>
              <a:t>Dr. Stephan Lücke </a:t>
            </a:r>
          </a:p>
          <a:p>
            <a:pPr marL="0" indent="0" algn="ctr">
              <a:buNone/>
            </a:pPr>
            <a:r>
              <a:rPr lang="de-DE"/>
              <a:t>LMU Center for Digital Humanities</a:t>
            </a:r>
          </a:p>
          <a:p>
            <a:pPr marL="0" indent="0" algn="ctr">
              <a:buNone/>
            </a:pPr>
            <a:r>
              <a:rPr lang="de-DE"/>
              <a:t>luecke@lmu.de</a:t>
            </a:r>
          </a:p>
        </p:txBody>
      </p:sp>
      <p:pic>
        <p:nvPicPr>
          <p:cNvPr id="4" name="Grafik 3">
            <a:extLst>
              <a:ext uri="{FF2B5EF4-FFF2-40B4-BE49-F238E27FC236}">
                <a16:creationId xmlns:a16="http://schemas.microsoft.com/office/drawing/2014/main" id="{AE78139E-01CB-B7CF-836E-8C9D78369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534" y="5876064"/>
            <a:ext cx="1704214" cy="807572"/>
          </a:xfrm>
          <a:prstGeom prst="rect">
            <a:avLst/>
          </a:prstGeom>
        </p:spPr>
      </p:pic>
      <p:pic>
        <p:nvPicPr>
          <p:cNvPr id="5" name="Grafik 4">
            <a:extLst>
              <a:ext uri="{FF2B5EF4-FFF2-40B4-BE49-F238E27FC236}">
                <a16:creationId xmlns:a16="http://schemas.microsoft.com/office/drawing/2014/main" id="{A7E9E3D4-3C2A-B65B-E730-7CB835C5C87D}"/>
              </a:ext>
            </a:extLst>
          </p:cNvPr>
          <p:cNvPicPr>
            <a:picLocks noChangeAspect="1"/>
          </p:cNvPicPr>
          <p:nvPr/>
        </p:nvPicPr>
        <p:blipFill>
          <a:blip r:embed="rId4"/>
          <a:stretch>
            <a:fillRect/>
          </a:stretch>
        </p:blipFill>
        <p:spPr>
          <a:xfrm>
            <a:off x="8975773" y="5574195"/>
            <a:ext cx="1201686" cy="1109441"/>
          </a:xfrm>
          <a:prstGeom prst="rect">
            <a:avLst/>
          </a:prstGeom>
        </p:spPr>
      </p:pic>
      <p:pic>
        <p:nvPicPr>
          <p:cNvPr id="7" name="Grafik 6">
            <a:extLst>
              <a:ext uri="{FF2B5EF4-FFF2-40B4-BE49-F238E27FC236}">
                <a16:creationId xmlns:a16="http://schemas.microsoft.com/office/drawing/2014/main" id="{EAE83BF1-14E6-7F5D-2B9F-79938F6290B6}"/>
              </a:ext>
            </a:extLst>
          </p:cNvPr>
          <p:cNvPicPr>
            <a:picLocks noChangeAspect="1"/>
          </p:cNvPicPr>
          <p:nvPr/>
        </p:nvPicPr>
        <p:blipFill>
          <a:blip r:embed="rId5"/>
          <a:stretch>
            <a:fillRect/>
          </a:stretch>
        </p:blipFill>
        <p:spPr>
          <a:xfrm>
            <a:off x="3929847" y="350880"/>
            <a:ext cx="4544059" cy="1305107"/>
          </a:xfrm>
          <a:prstGeom prst="rect">
            <a:avLst/>
          </a:prstGeom>
        </p:spPr>
      </p:pic>
      <p:pic>
        <p:nvPicPr>
          <p:cNvPr id="8" name="Grafik 7" descr="Ein Bild, das Screenshot, Dunkelheit, Farbigkeit, Schwarz enthält.&#10;&#10;Automatisch generierte Beschreibung">
            <a:extLst>
              <a:ext uri="{FF2B5EF4-FFF2-40B4-BE49-F238E27FC236}">
                <a16:creationId xmlns:a16="http://schemas.microsoft.com/office/drawing/2014/main" id="{3FEC791A-94EA-53EC-4231-C859AD3FD4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8164" y="5645255"/>
            <a:ext cx="2903723" cy="461618"/>
          </a:xfrm>
          <a:prstGeom prst="rect">
            <a:avLst/>
          </a:prstGeom>
        </p:spPr>
      </p:pic>
      <p:pic>
        <p:nvPicPr>
          <p:cNvPr id="9" name="Grafik 8">
            <a:extLst>
              <a:ext uri="{FF2B5EF4-FFF2-40B4-BE49-F238E27FC236}">
                <a16:creationId xmlns:a16="http://schemas.microsoft.com/office/drawing/2014/main" id="{CE664662-D64E-83A9-30CA-D1F94F2B2AF6}"/>
              </a:ext>
            </a:extLst>
          </p:cNvPr>
          <p:cNvPicPr>
            <a:picLocks noChangeAspect="1"/>
          </p:cNvPicPr>
          <p:nvPr/>
        </p:nvPicPr>
        <p:blipFill>
          <a:blip r:embed="rId7"/>
          <a:stretch>
            <a:fillRect/>
          </a:stretch>
        </p:blipFill>
        <p:spPr>
          <a:xfrm>
            <a:off x="5632939" y="6279850"/>
            <a:ext cx="1082412" cy="461618"/>
          </a:xfrm>
          <a:prstGeom prst="rect">
            <a:avLst/>
          </a:prstGeom>
        </p:spPr>
      </p:pic>
    </p:spTree>
    <p:extLst>
      <p:ext uri="{BB962C8B-B14F-4D97-AF65-F5344CB8AC3E}">
        <p14:creationId xmlns:p14="http://schemas.microsoft.com/office/powerpoint/2010/main" val="19666141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Breitbild</PresentationFormat>
  <Paragraphs>118</Paragraphs>
  <Slides>7</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Aptos</vt:lpstr>
      <vt:lpstr>Arial</vt:lpstr>
      <vt:lpstr>Calibri</vt:lpstr>
      <vt:lpstr>IBM Plex Sans SemiBold</vt:lpstr>
      <vt:lpstr>Script MT Bold</vt:lpstr>
      <vt:lpstr>Office</vt:lpstr>
      <vt:lpstr>A safe haven for data in peril VerbaAlpinas' search for rescue and the disovery of "Discover"</vt:lpstr>
      <vt:lpstr>PowerPoint-Präsentation</vt:lpstr>
      <vt:lpstr>PowerPoint-Präsentation</vt:lpstr>
      <vt:lpstr>PowerPoint-Präsentation</vt:lpstr>
      <vt:lpstr>PowerPoint-Präsentation</vt:lpstr>
      <vt:lpstr>PowerPoint-Präsentation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(Open) Data for Research in the US, UK, and Germany</dc:title>
  <dc:creator>Martin Spenger</dc:creator>
  <cp:lastModifiedBy>Lücke, Stephan</cp:lastModifiedBy>
  <cp:revision>135</cp:revision>
  <dcterms:created xsi:type="dcterms:W3CDTF">2025-01-10T15:28:50Z</dcterms:created>
  <dcterms:modified xsi:type="dcterms:W3CDTF">2025-02-14T08:13:11Z</dcterms:modified>
</cp:coreProperties>
</file>